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  <p:sldMasterId id="2147483718" r:id="rId2"/>
  </p:sldMasterIdLst>
  <p:notesMasterIdLst>
    <p:notesMasterId r:id="rId16"/>
  </p:notesMasterIdLst>
  <p:sldIdLst>
    <p:sldId id="256" r:id="rId3"/>
    <p:sldId id="257" r:id="rId4"/>
    <p:sldId id="278" r:id="rId5"/>
    <p:sldId id="279" r:id="rId6"/>
    <p:sldId id="280" r:id="rId7"/>
    <p:sldId id="285" r:id="rId8"/>
    <p:sldId id="286" r:id="rId9"/>
    <p:sldId id="281" r:id="rId10"/>
    <p:sldId id="287" r:id="rId11"/>
    <p:sldId id="282" r:id="rId12"/>
    <p:sldId id="283" r:id="rId13"/>
    <p:sldId id="284" r:id="rId14"/>
    <p:sldId id="277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F35F"/>
    <a:srgbClr val="1F4E79"/>
    <a:srgbClr val="FBAD7D"/>
    <a:srgbClr val="6388AB"/>
    <a:srgbClr val="89D4FB"/>
    <a:srgbClr val="69F1EB"/>
    <a:srgbClr val="F1FCFD"/>
    <a:srgbClr val="A9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8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C0C87-C404-44D8-BABF-B4B8AFB7ABD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68756-C6E9-476F-B7B6-377F3171E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71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82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129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60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795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9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74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230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1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8756-C6E9-476F-B7B6-377F3171E9A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75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0"/>
            <a:ext cx="1728788" cy="51435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841772"/>
            <a:ext cx="6593681" cy="17907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2701528"/>
            <a:ext cx="6593681" cy="124182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1"/>
            <a:ext cx="2057400" cy="273844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4057651"/>
            <a:ext cx="3843665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4057650"/>
            <a:ext cx="578317" cy="273844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063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9853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0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584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9963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7067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0475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457200"/>
            <a:ext cx="7429499" cy="14287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7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4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7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3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6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1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5159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2266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457200"/>
            <a:ext cx="1503758" cy="38862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457200"/>
            <a:ext cx="5811443" cy="3886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9613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1442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1019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6020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7129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6934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6055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7658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4537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99626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88005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9636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098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0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488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906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5"/>
            <a:ext cx="7429500" cy="1108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2305048"/>
            <a:ext cx="3658793" cy="20383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48"/>
            <a:ext cx="3656408" cy="20383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97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219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553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1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444499"/>
            <a:ext cx="4418407" cy="389890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025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1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676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0"/>
            <a:ext cx="9040416" cy="51435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63888"/>
            <a:ext cx="7429499" cy="1108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1687115"/>
            <a:ext cx="7429499" cy="2656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4412456"/>
            <a:ext cx="5783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A73EE2A-1EC6-45CB-BF75-920EB1A1A0A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71869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C7EA8-B206-4C26-B59A-ACC5DB046DE1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08050C2-8240-48E5-8DEA-75C851456816}" type="slidenum">
              <a:rPr lang="ru" sz="1000" b="0" strike="noStrike" spc="-1" smtClean="0">
                <a:solidFill>
                  <a:srgbClr val="595959"/>
                </a:solidFill>
                <a:latin typeface="Arial"/>
                <a:ea typeface="Arial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3946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futurecod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kod.budushchego@mail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hyperlink" Target="https://drive.google.com/file/d/1H6nvs9nOGqZpQrGmkhPirtVWT_PMpr7G/view?usp=sharing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accent5">
                <a:lumMod val="80000"/>
              </a:schemeClr>
            </a:gs>
            <a:gs pos="46000">
              <a:schemeClr val="accent5">
                <a:alpha val="53000"/>
                <a:lumMod val="98000"/>
              </a:schemeClr>
            </a:gs>
            <a:gs pos="0">
              <a:schemeClr val="accent5">
                <a:lumMod val="51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56;p13"/>
          <p:cNvSpPr/>
          <p:nvPr/>
        </p:nvSpPr>
        <p:spPr>
          <a:xfrm>
            <a:off x="766080" y="3095350"/>
            <a:ext cx="7694352" cy="10156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pc="-1" dirty="0">
                <a:solidFill>
                  <a:srgbClr val="1F4E79"/>
                </a:solidFill>
                <a:latin typeface="Jost Light"/>
                <a:ea typeface="Jost Light"/>
              </a:rPr>
              <a:t>Бесплатное обучение детей по курсу </a:t>
            </a:r>
          </a:p>
          <a:p>
            <a:pPr>
              <a:lnSpc>
                <a:spcPct val="100000"/>
              </a:lnSpc>
              <a:buNone/>
            </a:pPr>
            <a:r>
              <a:rPr lang="ru-RU" spc="-1" dirty="0">
                <a:solidFill>
                  <a:srgbClr val="1F4E79"/>
                </a:solidFill>
                <a:latin typeface="Jost Light"/>
                <a:ea typeface="Jost Light"/>
              </a:rPr>
              <a:t>«</a:t>
            </a:r>
            <a:r>
              <a:rPr lang="ru-RU" spc="-1" dirty="0" err="1">
                <a:solidFill>
                  <a:srgbClr val="1F4E79"/>
                </a:solidFill>
                <a:latin typeface="Jost Light"/>
                <a:ea typeface="Jost Light"/>
              </a:rPr>
              <a:t>Master</a:t>
            </a:r>
            <a:r>
              <a:rPr lang="ru-RU" spc="-1" dirty="0">
                <a:solidFill>
                  <a:srgbClr val="1F4E79"/>
                </a:solidFill>
                <a:latin typeface="Jost Light"/>
                <a:ea typeface="Jost Light"/>
              </a:rPr>
              <a:t> </a:t>
            </a:r>
            <a:r>
              <a:rPr lang="ru-RU" spc="-1" dirty="0" err="1">
                <a:solidFill>
                  <a:srgbClr val="1F4E79"/>
                </a:solidFill>
                <a:latin typeface="Jost Light"/>
                <a:ea typeface="Jost Light"/>
              </a:rPr>
              <a:t>of</a:t>
            </a:r>
            <a:r>
              <a:rPr lang="ru-RU" spc="-1" dirty="0">
                <a:solidFill>
                  <a:srgbClr val="1F4E79"/>
                </a:solidFill>
                <a:latin typeface="Jost Light"/>
                <a:ea typeface="Jost Light"/>
              </a:rPr>
              <a:t> Python. Программирование алгоритмов </a:t>
            </a:r>
          </a:p>
          <a:p>
            <a:pPr>
              <a:lnSpc>
                <a:spcPct val="100000"/>
              </a:lnSpc>
              <a:buNone/>
            </a:pPr>
            <a:r>
              <a:rPr lang="ru-RU" spc="-1" dirty="0">
                <a:solidFill>
                  <a:srgbClr val="1F4E79"/>
                </a:solidFill>
                <a:latin typeface="Jost Light"/>
                <a:ea typeface="Jost Light"/>
              </a:rPr>
              <a:t>машинного обучения (офлайн и онлайн)»</a:t>
            </a:r>
            <a:endParaRPr lang="ru-RU" b="0" strike="noStrike" spc="-1" dirty="0">
              <a:solidFill>
                <a:srgbClr val="1F4E79"/>
              </a:solidFill>
              <a:latin typeface="Arial"/>
            </a:endParaRPr>
          </a:p>
        </p:txBody>
      </p:sp>
      <p:sp>
        <p:nvSpPr>
          <p:cNvPr id="170" name="Google Shape;57;p13"/>
          <p:cNvSpPr/>
          <p:nvPr/>
        </p:nvSpPr>
        <p:spPr>
          <a:xfrm>
            <a:off x="766080" y="771550"/>
            <a:ext cx="6630120" cy="21544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1" strike="noStrike" spc="-1" dirty="0">
                <a:solidFill>
                  <a:srgbClr val="1F4E79"/>
                </a:solidFill>
                <a:latin typeface="Jost"/>
                <a:ea typeface="Jost"/>
              </a:rPr>
              <a:t>Федеральная программа </a:t>
            </a:r>
            <a:br>
              <a:rPr sz="3200" dirty="0">
                <a:solidFill>
                  <a:srgbClr val="1F4E79"/>
                </a:solidFill>
              </a:rPr>
            </a:br>
            <a:r>
              <a:rPr lang="ru-RU" sz="3200" b="1" strike="noStrike" spc="-1" dirty="0">
                <a:solidFill>
                  <a:srgbClr val="1F4E79"/>
                </a:solidFill>
                <a:latin typeface="Jost"/>
                <a:ea typeface="Jost"/>
              </a:rPr>
              <a:t>по обучению школьников </a:t>
            </a:r>
            <a:br>
              <a:rPr sz="3200" dirty="0">
                <a:solidFill>
                  <a:srgbClr val="1F4E79"/>
                </a:solidFill>
              </a:rPr>
            </a:br>
            <a:r>
              <a:rPr lang="ru-RU" sz="3200" b="1" strike="noStrike" spc="-1" dirty="0">
                <a:solidFill>
                  <a:srgbClr val="1F4E79"/>
                </a:solidFill>
                <a:latin typeface="Jost"/>
                <a:ea typeface="Jost"/>
              </a:rPr>
              <a:t>8-11 классов современным языкам программирования</a:t>
            </a:r>
            <a:endParaRPr lang="ru-RU" sz="3200" b="0" strike="noStrike" spc="-1" dirty="0">
              <a:solidFill>
                <a:srgbClr val="1F4E79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95486"/>
            <a:ext cx="611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Регистрация учеников 8-11 классов на портале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Госуслуг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711" y="61432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6520" algn="just">
              <a:spcAft>
                <a:spcPts val="0"/>
              </a:spcAft>
            </a:pP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Подать заявку может сам школьник или его законный представитель, имеющий</a:t>
            </a:r>
            <a:r>
              <a:rPr lang="ru-RU" sz="16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подтвержденную</a:t>
            </a:r>
            <a:r>
              <a:rPr lang="ru-RU" sz="1600" i="1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учетную</a:t>
            </a:r>
            <a:r>
              <a:rPr lang="ru-RU" sz="16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запись</a:t>
            </a:r>
            <a:r>
              <a:rPr lang="ru-RU" sz="1600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портале</a:t>
            </a:r>
            <a:r>
              <a:rPr lang="ru-RU" sz="16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Госуслуг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2711" y="1199098"/>
            <a:ext cx="871296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Войти по ссылке </a:t>
            </a:r>
            <a:r>
              <a:rPr lang="ru-RU" sz="13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https://www.gosuslugi.ru/futurecode</a:t>
            </a:r>
            <a:endParaRPr lang="ru-RU" sz="1300" u="sng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курс: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офлайн/онлайн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регион: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 Татарстан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(из выпадающего списка) организацию: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Общество с ограниченной ответственностью «Мобильное электронное образование»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язык программирования: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уровень: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базовый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Нажать на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«Подробнее»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место проведения, нажать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«Подтвердить»</a:t>
            </a:r>
          </a:p>
          <a:p>
            <a:pPr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Нажать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«Записаться» </a:t>
            </a: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далее ввести личные данные на личной странице в </a:t>
            </a:r>
            <a:r>
              <a:rPr lang="ru-RU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Госуслугах</a:t>
            </a:r>
            <a:endParaRPr lang="ru-RU" sz="1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указанную при регистрации почту приходит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с логином и паролем </a:t>
            </a: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(необходимо просматривать папку «спам»)</a:t>
            </a:r>
          </a:p>
          <a:p>
            <a:pPr algn="just"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успешной проверки заявления на </a:t>
            </a:r>
            <a:r>
              <a:rPr lang="ru-RU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Госуслугах</a:t>
            </a: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получить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ссылку на вступительное испытание</a:t>
            </a:r>
          </a:p>
          <a:p>
            <a:pPr algn="just">
              <a:spcAft>
                <a:spcPts val="600"/>
              </a:spcAft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Пройти вступительное испытание на платформе провайдера в срок не позднее </a:t>
            </a:r>
            <a:r>
              <a:rPr lang="ru-RU" sz="13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рабочих дней с момента получения ссылки</a:t>
            </a:r>
          </a:p>
        </p:txBody>
      </p:sp>
    </p:spTree>
    <p:extLst>
      <p:ext uri="{BB962C8B-B14F-4D97-AF65-F5344CB8AC3E}">
        <p14:creationId xmlns:p14="http://schemas.microsoft.com/office/powerpoint/2010/main" val="419485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833" b="-567"/>
          <a:stretch/>
        </p:blipFill>
        <p:spPr bwMode="auto">
          <a:xfrm>
            <a:off x="2891028" y="1563638"/>
            <a:ext cx="3990338" cy="2842499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5"/>
          <a:stretch>
            <a:fillRect/>
          </a:stretch>
        </p:blipFill>
        <p:spPr>
          <a:xfrm>
            <a:off x="4716016" y="3363838"/>
            <a:ext cx="4330700" cy="156400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6"/>
          <a:stretch>
            <a:fillRect/>
          </a:stretch>
        </p:blipFill>
        <p:spPr>
          <a:xfrm>
            <a:off x="251520" y="658892"/>
            <a:ext cx="3180566" cy="180949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1547664" y="195486"/>
            <a:ext cx="611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Регистрация учеников 8-11 классов на портале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Госуслуг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 rot="5963640" flipV="1">
            <a:off x="6892758" y="2375761"/>
            <a:ext cx="809679" cy="1012129"/>
          </a:xfrm>
          <a:custGeom>
            <a:avLst/>
            <a:gdLst>
              <a:gd name="connsiteX0" fmla="*/ 108210 w 1292433"/>
              <a:gd name="connsiteY0" fmla="*/ 0 h 996846"/>
              <a:gd name="connsiteX1" fmla="*/ 115705 w 1292433"/>
              <a:gd name="connsiteY1" fmla="*/ 831954 h 996846"/>
              <a:gd name="connsiteX2" fmla="*/ 1292433 w 1292433"/>
              <a:gd name="connsiteY2" fmla="*/ 996846 h 996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2433" h="996846">
                <a:moveTo>
                  <a:pt x="108210" y="0"/>
                </a:moveTo>
                <a:cubicBezTo>
                  <a:pt x="13272" y="332906"/>
                  <a:pt x="-81666" y="665813"/>
                  <a:pt x="115705" y="831954"/>
                </a:cubicBezTo>
                <a:cubicBezTo>
                  <a:pt x="313076" y="998095"/>
                  <a:pt x="1102558" y="981856"/>
                  <a:pt x="1292433" y="996846"/>
                </a:cubicBezTo>
              </a:path>
            </a:pathLst>
          </a:custGeom>
          <a:ln w="57150">
            <a:solidFill>
              <a:srgbClr val="C0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 rot="10186912" flipH="1" flipV="1">
            <a:off x="1824318" y="2322321"/>
            <a:ext cx="1045932" cy="855167"/>
          </a:xfrm>
          <a:custGeom>
            <a:avLst/>
            <a:gdLst>
              <a:gd name="connsiteX0" fmla="*/ 108210 w 1292433"/>
              <a:gd name="connsiteY0" fmla="*/ 0 h 996846"/>
              <a:gd name="connsiteX1" fmla="*/ 115705 w 1292433"/>
              <a:gd name="connsiteY1" fmla="*/ 831954 h 996846"/>
              <a:gd name="connsiteX2" fmla="*/ 1292433 w 1292433"/>
              <a:gd name="connsiteY2" fmla="*/ 996846 h 996846"/>
              <a:gd name="connsiteX0" fmla="*/ 105052 w 1243936"/>
              <a:gd name="connsiteY0" fmla="*/ 0 h 1112425"/>
              <a:gd name="connsiteX1" fmla="*/ 112547 w 1243936"/>
              <a:gd name="connsiteY1" fmla="*/ 831954 h 1112425"/>
              <a:gd name="connsiteX2" fmla="*/ 1243937 w 1243936"/>
              <a:gd name="connsiteY2" fmla="*/ 1112425 h 111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3936" h="1112425">
                <a:moveTo>
                  <a:pt x="105052" y="0"/>
                </a:moveTo>
                <a:cubicBezTo>
                  <a:pt x="10114" y="332906"/>
                  <a:pt x="-77267" y="646550"/>
                  <a:pt x="112547" y="831954"/>
                </a:cubicBezTo>
                <a:cubicBezTo>
                  <a:pt x="302361" y="1017358"/>
                  <a:pt x="1054062" y="1097435"/>
                  <a:pt x="1243937" y="1112425"/>
                </a:cubicBezTo>
              </a:path>
            </a:pathLst>
          </a:custGeom>
          <a:ln w="57150">
            <a:solidFill>
              <a:srgbClr val="C00000"/>
            </a:solidFill>
            <a:prstDash val="dash"/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733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95486"/>
            <a:ext cx="611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Регистрация учеников 8-11 классов на портале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Госуслуг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546" y="2355726"/>
            <a:ext cx="3108494" cy="2515489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4"/>
          <a:srcRect l="7050" t="7205" r="5721" b="3142"/>
          <a:stretch/>
        </p:blipFill>
        <p:spPr>
          <a:xfrm>
            <a:off x="3071605" y="1563638"/>
            <a:ext cx="1797120" cy="302433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Рисунок 9"/>
          <p:cNvPicPr/>
          <p:nvPr/>
        </p:nvPicPr>
        <p:blipFill>
          <a:blip r:embed="rId5"/>
          <a:stretch>
            <a:fillRect/>
          </a:stretch>
        </p:blipFill>
        <p:spPr>
          <a:xfrm>
            <a:off x="539552" y="771550"/>
            <a:ext cx="2088232" cy="34563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Полилиния 2"/>
          <p:cNvSpPr/>
          <p:nvPr/>
        </p:nvSpPr>
        <p:spPr>
          <a:xfrm>
            <a:off x="2592423" y="915566"/>
            <a:ext cx="1141643" cy="648072"/>
          </a:xfrm>
          <a:custGeom>
            <a:avLst/>
            <a:gdLst>
              <a:gd name="connsiteX0" fmla="*/ 0 w 1079292"/>
              <a:gd name="connsiteY0" fmla="*/ 73034 h 710116"/>
              <a:gd name="connsiteX1" fmla="*/ 884420 w 1079292"/>
              <a:gd name="connsiteY1" fmla="*/ 58044 h 710116"/>
              <a:gd name="connsiteX2" fmla="*/ 1079292 w 1079292"/>
              <a:gd name="connsiteY2" fmla="*/ 710116 h 710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92" h="710116">
                <a:moveTo>
                  <a:pt x="0" y="73034"/>
                </a:moveTo>
                <a:cubicBezTo>
                  <a:pt x="352269" y="12449"/>
                  <a:pt x="704538" y="-48136"/>
                  <a:pt x="884420" y="58044"/>
                </a:cubicBezTo>
                <a:cubicBezTo>
                  <a:pt x="1064302" y="164224"/>
                  <a:pt x="1043066" y="588946"/>
                  <a:pt x="1079292" y="710116"/>
                </a:cubicBezTo>
              </a:path>
            </a:pathLst>
          </a:custGeom>
          <a:ln w="57150">
            <a:solidFill>
              <a:srgbClr val="C00000"/>
            </a:solidFill>
            <a:prstDash val="dash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4860032" y="1707654"/>
            <a:ext cx="1071427" cy="648072"/>
          </a:xfrm>
          <a:custGeom>
            <a:avLst/>
            <a:gdLst>
              <a:gd name="connsiteX0" fmla="*/ 0 w 1079292"/>
              <a:gd name="connsiteY0" fmla="*/ 73034 h 710116"/>
              <a:gd name="connsiteX1" fmla="*/ 884420 w 1079292"/>
              <a:gd name="connsiteY1" fmla="*/ 58044 h 710116"/>
              <a:gd name="connsiteX2" fmla="*/ 1079292 w 1079292"/>
              <a:gd name="connsiteY2" fmla="*/ 710116 h 710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9292" h="710116">
                <a:moveTo>
                  <a:pt x="0" y="73034"/>
                </a:moveTo>
                <a:cubicBezTo>
                  <a:pt x="352269" y="12449"/>
                  <a:pt x="704538" y="-48136"/>
                  <a:pt x="884420" y="58044"/>
                </a:cubicBezTo>
                <a:cubicBezTo>
                  <a:pt x="1064302" y="164224"/>
                  <a:pt x="1043066" y="588946"/>
                  <a:pt x="1079292" y="710116"/>
                </a:cubicBezTo>
              </a:path>
            </a:pathLst>
          </a:custGeom>
          <a:ln w="57150">
            <a:solidFill>
              <a:srgbClr val="C00000"/>
            </a:solidFill>
            <a:prstDash val="dash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854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5">
                <a:lumMod val="80000"/>
              </a:schemeClr>
            </a:gs>
            <a:gs pos="80000">
              <a:schemeClr val="accent5">
                <a:alpha val="53000"/>
                <a:lumMod val="98000"/>
              </a:schemeClr>
            </a:gs>
            <a:gs pos="100000">
              <a:schemeClr val="accent5">
                <a:lumMod val="51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155;p22"/>
          <p:cNvSpPr/>
          <p:nvPr/>
        </p:nvSpPr>
        <p:spPr>
          <a:xfrm>
            <a:off x="1259632" y="2211710"/>
            <a:ext cx="3672408" cy="18723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 marL="12600">
              <a:lnSpc>
                <a:spcPct val="150000"/>
              </a:lnSpc>
              <a:spcBef>
                <a:spcPts val="99"/>
              </a:spcBef>
              <a:buNone/>
            </a:pPr>
            <a:r>
              <a:rPr lang="ru-RU" sz="2400" b="1" strike="noStrike" spc="-1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Jost"/>
                <a:cs typeface="Calibri" panose="020F0502020204030204" pitchFamily="34" charset="0"/>
              </a:rPr>
              <a:t>Контакты для связи:</a:t>
            </a:r>
            <a:endParaRPr lang="en-US" sz="2400" b="1" strike="noStrike" spc="-1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Jost"/>
              <a:cs typeface="Calibri" panose="020F0502020204030204" pitchFamily="34" charset="0"/>
            </a:endParaRPr>
          </a:p>
          <a:p>
            <a:pPr marL="12600">
              <a:lnSpc>
                <a:spcPct val="150000"/>
              </a:lnSpc>
              <a:spcBef>
                <a:spcPts val="99"/>
              </a:spcBef>
              <a:buNone/>
            </a:pPr>
            <a:r>
              <a:rPr lang="en-US" sz="2400" b="1" spc="-1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kod.budushchego@mail.ru</a:t>
            </a:r>
            <a:r>
              <a:rPr lang="en-US" sz="2400" b="1" spc="-1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600">
              <a:lnSpc>
                <a:spcPct val="150000"/>
              </a:lnSpc>
              <a:spcBef>
                <a:spcPts val="99"/>
              </a:spcBef>
              <a:buNone/>
            </a:pPr>
            <a:r>
              <a:rPr lang="ru-RU" sz="2400" spc="-1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8-996-521-78-45</a:t>
            </a:r>
            <a:endParaRPr lang="ru-RU" sz="2400" b="0" strike="noStrike" spc="-1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36;p20"/>
          <p:cNvSpPr/>
          <p:nvPr/>
        </p:nvSpPr>
        <p:spPr>
          <a:xfrm>
            <a:off x="742171" y="219358"/>
            <a:ext cx="8369640" cy="56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500" b="1" strike="noStrike" spc="-1" dirty="0">
                <a:solidFill>
                  <a:schemeClr val="accent1">
                    <a:lumMod val="50000"/>
                  </a:schemeClr>
                </a:solidFill>
                <a:latin typeface="Jost"/>
                <a:ea typeface="Jost"/>
              </a:rPr>
              <a:t>О федеральной программе</a:t>
            </a:r>
            <a:endParaRPr lang="ru-RU" sz="2500" b="0" strike="noStrike" spc="-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73" name="Google Shape;117;p18"/>
          <p:cNvSpPr/>
          <p:nvPr/>
        </p:nvSpPr>
        <p:spPr>
          <a:xfrm>
            <a:off x="1881900" y="1203598"/>
            <a:ext cx="2786760" cy="35645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200" b="0" u="sng" strike="noStrike" spc="-1" dirty="0">
                <a:solidFill>
                  <a:srgbClr val="0097A7"/>
                </a:solidFill>
                <a:uFillTx/>
                <a:latin typeface="Jost Light"/>
                <a:ea typeface="Jost Light"/>
                <a:hlinkClick r:id="rId2"/>
              </a:rPr>
              <a:t>Постановление Правительства №1193</a:t>
            </a: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, утверждает правила предоставления субсидии из федерального бюджета на прохождение дополнительных двухлетних курсов обучения современным языкам программирования для школьников 8–11 классов.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Субсидия предоставляется в рамках федерального</a:t>
            </a:r>
            <a:r>
              <a:rPr lang="en-US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 </a:t>
            </a: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проекта «Развитие кадрового потенциала ИТ-отрасли» национальной программы «Цифровая экономика Российской Федерации».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lang="ru-RU" sz="1200" b="0" strike="noStrike" spc="-1" dirty="0">
              <a:latin typeface="Arial"/>
            </a:endParaRPr>
          </a:p>
        </p:txBody>
      </p:sp>
      <p:pic>
        <p:nvPicPr>
          <p:cNvPr id="174" name="Рисунок 8"/>
          <p:cNvPicPr/>
          <p:nvPr/>
        </p:nvPicPr>
        <p:blipFill>
          <a:blip r:embed="rId3"/>
          <a:srcRect l="9959" r="11868"/>
          <a:stretch/>
        </p:blipFill>
        <p:spPr>
          <a:xfrm>
            <a:off x="738360" y="2736360"/>
            <a:ext cx="827640" cy="705600"/>
          </a:xfrm>
          <a:prstGeom prst="rect">
            <a:avLst/>
          </a:prstGeom>
          <a:ln w="0">
            <a:noFill/>
          </a:ln>
        </p:spPr>
      </p:pic>
      <p:pic>
        <p:nvPicPr>
          <p:cNvPr id="175" name="Рисунок 9"/>
          <p:cNvPicPr/>
          <p:nvPr/>
        </p:nvPicPr>
        <p:blipFill>
          <a:blip r:embed="rId4"/>
          <a:srcRect l="20587" r="22647"/>
          <a:stretch/>
        </p:blipFill>
        <p:spPr>
          <a:xfrm>
            <a:off x="902880" y="1920240"/>
            <a:ext cx="575640" cy="739800"/>
          </a:xfrm>
          <a:prstGeom prst="rect">
            <a:avLst/>
          </a:prstGeom>
          <a:ln w="0">
            <a:noFill/>
          </a:ln>
        </p:spPr>
      </p:pic>
      <p:pic>
        <p:nvPicPr>
          <p:cNvPr id="176" name="Рисунок 11"/>
          <p:cNvPicPr/>
          <p:nvPr/>
        </p:nvPicPr>
        <p:blipFill>
          <a:blip r:embed="rId5"/>
          <a:srcRect l="10966" r="11758"/>
          <a:stretch/>
        </p:blipFill>
        <p:spPr>
          <a:xfrm>
            <a:off x="771120" y="1080000"/>
            <a:ext cx="863640" cy="944640"/>
          </a:xfrm>
          <a:prstGeom prst="rect">
            <a:avLst/>
          </a:prstGeom>
          <a:ln w="0">
            <a:noFill/>
          </a:ln>
        </p:spPr>
      </p:pic>
      <p:sp>
        <p:nvSpPr>
          <p:cNvPr id="177" name="Google Shape;67;p14"/>
          <p:cNvSpPr/>
          <p:nvPr/>
        </p:nvSpPr>
        <p:spPr>
          <a:xfrm>
            <a:off x="4897080" y="1347614"/>
            <a:ext cx="3521880" cy="1315440"/>
          </a:xfrm>
          <a:prstGeom prst="roundRect">
            <a:avLst>
              <a:gd name="adj" fmla="val 966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/>
          <a:p>
            <a:pPr marL="87480" algn="just">
              <a:lnSpc>
                <a:spcPct val="115000"/>
              </a:lnSpc>
              <a:buNone/>
            </a:pPr>
            <a:r>
              <a:rPr lang="ru-RU" sz="1200" b="0" strike="noStrike" spc="-1" dirty="0">
                <a:solidFill>
                  <a:srgbClr val="333333"/>
                </a:solidFill>
                <a:latin typeface="Jost Light"/>
                <a:ea typeface="Jost Light"/>
              </a:rPr>
              <a:t>С 2022 года школьники 8–11 классов </a:t>
            </a:r>
            <a:b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</a:br>
            <a:r>
              <a:rPr lang="ru-RU" sz="1200" b="0" strike="noStrike" spc="-1" dirty="0">
                <a:solidFill>
                  <a:srgbClr val="333333"/>
                </a:solidFill>
                <a:latin typeface="Jost Light"/>
                <a:ea typeface="Jost Light"/>
              </a:rPr>
              <a:t>могут </a:t>
            </a:r>
            <a:r>
              <a:rPr lang="ru-RU" sz="1200" b="0" strike="noStrike" spc="-1" dirty="0">
                <a:solidFill>
                  <a:srgbClr val="333333"/>
                </a:solidFill>
                <a:latin typeface="Jost"/>
                <a:ea typeface="Jost"/>
              </a:rPr>
              <a:t>бесплатно</a:t>
            </a:r>
            <a:r>
              <a:rPr lang="ru-RU" sz="1200" b="0" strike="noStrike" spc="-1" dirty="0">
                <a:solidFill>
                  <a:srgbClr val="333333"/>
                </a:solidFill>
                <a:latin typeface="Jost Light"/>
                <a:ea typeface="Jost Light"/>
              </a:rPr>
              <a:t> пройти дополнительные курсы обучения </a:t>
            </a:r>
            <a:r>
              <a:rPr lang="ru-RU" sz="1200" b="0" strike="noStrike" spc="-1" dirty="0">
                <a:solidFill>
                  <a:srgbClr val="333333"/>
                </a:solidFill>
                <a:latin typeface="Jost"/>
                <a:ea typeface="Jost"/>
              </a:rPr>
              <a:t>современным языкам  программирования</a:t>
            </a:r>
            <a:r>
              <a:rPr lang="ru-RU" sz="1200" b="0" strike="noStrike" spc="-1" dirty="0">
                <a:solidFill>
                  <a:srgbClr val="333333"/>
                </a:solidFill>
                <a:latin typeface="Jost Light"/>
                <a:ea typeface="Jost Light"/>
              </a:rPr>
              <a:t>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178" name="Google Shape;67;p14"/>
          <p:cNvSpPr/>
          <p:nvPr/>
        </p:nvSpPr>
        <p:spPr>
          <a:xfrm>
            <a:off x="4897080" y="2826494"/>
            <a:ext cx="3562920" cy="1600560"/>
          </a:xfrm>
          <a:prstGeom prst="roundRect">
            <a:avLst>
              <a:gd name="adj" fmla="val 966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/>
          <a:p>
            <a:pPr marL="87480">
              <a:lnSpc>
                <a:spcPct val="115000"/>
              </a:lnSpc>
            </a:pPr>
            <a: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  <a:t>Школьников обучают программированию</a:t>
            </a:r>
          </a:p>
          <a:p>
            <a:pPr marL="87480">
              <a:lnSpc>
                <a:spcPct val="115000"/>
              </a:lnSpc>
            </a:pPr>
            <a: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  <a:t>в двух форматах:</a:t>
            </a:r>
          </a:p>
          <a:p>
            <a:pPr marL="258930" indent="-1714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  <a:t>офлайн в небольших группах 10–15 человек;</a:t>
            </a:r>
          </a:p>
          <a:p>
            <a:pPr marL="258930" indent="-1714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  <a:t>онлайн в небольших группах на платформах провайдеров — участников проекта.</a:t>
            </a:r>
          </a:p>
        </p:txBody>
      </p:sp>
      <p:pic>
        <p:nvPicPr>
          <p:cNvPr id="179" name="Picture 2"/>
          <p:cNvPicPr/>
          <p:nvPr/>
        </p:nvPicPr>
        <p:blipFill>
          <a:blip r:embed="rId6"/>
          <a:stretch/>
        </p:blipFill>
        <p:spPr>
          <a:xfrm>
            <a:off x="738360" y="3498840"/>
            <a:ext cx="827640" cy="438480"/>
          </a:xfrm>
          <a:prstGeom prst="rect">
            <a:avLst/>
          </a:prstGeom>
          <a:ln w="0">
            <a:noFill/>
          </a:ln>
        </p:spPr>
      </p:pic>
      <p:pic>
        <p:nvPicPr>
          <p:cNvPr id="180" name="Picture 3"/>
          <p:cNvPicPr/>
          <p:nvPr/>
        </p:nvPicPr>
        <p:blipFill>
          <a:blip r:embed="rId7"/>
          <a:stretch/>
        </p:blipFill>
        <p:spPr>
          <a:xfrm>
            <a:off x="759240" y="3937680"/>
            <a:ext cx="785880" cy="451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36;p20"/>
          <p:cNvSpPr/>
          <p:nvPr/>
        </p:nvSpPr>
        <p:spPr>
          <a:xfrm>
            <a:off x="742171" y="219358"/>
            <a:ext cx="8369640" cy="56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500" b="1" strike="noStrike" spc="-1" dirty="0">
                <a:solidFill>
                  <a:schemeClr val="accent1">
                    <a:lumMod val="50000"/>
                  </a:schemeClr>
                </a:solidFill>
                <a:latin typeface="Jost"/>
                <a:ea typeface="Jost"/>
              </a:rPr>
              <a:t>О федеральной программе</a:t>
            </a:r>
            <a:endParaRPr lang="ru-RU" sz="2500" b="0" strike="noStrike" spc="-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1" name="Google Shape;117;p18"/>
          <p:cNvSpPr/>
          <p:nvPr/>
        </p:nvSpPr>
        <p:spPr>
          <a:xfrm>
            <a:off x="742170" y="1156845"/>
            <a:ext cx="5197982" cy="10695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400" b="0" strike="noStrike" spc="-1" dirty="0">
                <a:solidFill>
                  <a:srgbClr val="1F4E79"/>
                </a:solidFill>
                <a:latin typeface="Jost Light"/>
                <a:ea typeface="Jost Light"/>
              </a:rPr>
              <a:t>Начало реализации программы - </a:t>
            </a:r>
            <a:r>
              <a:rPr lang="ru-RU" b="0" strike="noStrike" spc="-1" dirty="0">
                <a:solidFill>
                  <a:srgbClr val="1F4E79"/>
                </a:solidFill>
                <a:latin typeface="Jost"/>
                <a:ea typeface="Jost"/>
              </a:rPr>
              <a:t> </a:t>
            </a:r>
            <a:r>
              <a:rPr lang="ru-RU" b="1" strike="noStrike" spc="-1" dirty="0">
                <a:solidFill>
                  <a:schemeClr val="accent2">
                    <a:lumMod val="50000"/>
                  </a:schemeClr>
                </a:solidFill>
                <a:latin typeface="Jost"/>
                <a:ea typeface="Jost"/>
              </a:rPr>
              <a:t>1 октября 2022 г.</a:t>
            </a:r>
            <a:endParaRPr lang="ru-RU" b="1" strike="noStrike" spc="-1" dirty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lang="ru-RU" sz="1400" spc="-1" dirty="0">
              <a:solidFill>
                <a:srgbClr val="1F4E79"/>
              </a:solidFill>
              <a:latin typeface="Jost Light"/>
              <a:ea typeface="Jost Light"/>
            </a:endParaRPr>
          </a:p>
          <a:p>
            <a:pPr>
              <a:lnSpc>
                <a:spcPct val="115000"/>
              </a:lnSpc>
            </a:pPr>
            <a:r>
              <a:rPr lang="ru-RU" sz="1400" spc="-1" dirty="0">
                <a:solidFill>
                  <a:srgbClr val="1F4E79"/>
                </a:solidFill>
                <a:latin typeface="Jost Light"/>
                <a:ea typeface="Jost Light"/>
              </a:rPr>
              <a:t>Второй модуль начнется </a:t>
            </a:r>
            <a:r>
              <a:rPr lang="ru-RU" b="1" spc="-1" dirty="0">
                <a:solidFill>
                  <a:schemeClr val="accent2">
                    <a:lumMod val="50000"/>
                  </a:schemeClr>
                </a:solidFill>
                <a:latin typeface="Jost"/>
                <a:ea typeface="Jost"/>
              </a:rPr>
              <a:t>1 февраля 2023 г.</a:t>
            </a:r>
          </a:p>
        </p:txBody>
      </p:sp>
      <p:sp>
        <p:nvSpPr>
          <p:cNvPr id="12" name="Google Shape;117;p18"/>
          <p:cNvSpPr/>
          <p:nvPr/>
        </p:nvSpPr>
        <p:spPr>
          <a:xfrm>
            <a:off x="742170" y="2139702"/>
            <a:ext cx="4837942" cy="29454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Jost Light"/>
                <a:ea typeface="Jost Light"/>
              </a:rPr>
              <a:t>Продолжительность курса</a:t>
            </a: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 – </a:t>
            </a:r>
            <a:r>
              <a:rPr lang="ru-RU" b="1" strike="noStrike" spc="-1" dirty="0">
                <a:solidFill>
                  <a:schemeClr val="accent2">
                    <a:lumMod val="50000"/>
                  </a:schemeClr>
                </a:solidFill>
                <a:latin typeface="Jost ExtraBold"/>
                <a:ea typeface="Jost ExtraBold"/>
              </a:rPr>
              <a:t>144</a:t>
            </a:r>
            <a:r>
              <a:rPr lang="ru-RU" sz="2400" spc="-1" dirty="0">
                <a:latin typeface="Arial"/>
              </a:rPr>
              <a:t> </a:t>
            </a:r>
            <a:r>
              <a:rPr lang="ru-RU" sz="1400" b="0" strike="noStrike" spc="-1" dirty="0" err="1">
                <a:solidFill>
                  <a:schemeClr val="accent1">
                    <a:lumMod val="50000"/>
                  </a:schemeClr>
                </a:solidFill>
                <a:latin typeface="Jost Light"/>
                <a:ea typeface="Jost Light"/>
              </a:rPr>
              <a:t>ак.ч</a:t>
            </a:r>
            <a:r>
              <a:rPr lang="ru-RU" sz="1400" b="0" strike="noStrike" spc="-1" dirty="0">
                <a:solidFill>
                  <a:schemeClr val="accent1">
                    <a:lumMod val="50000"/>
                  </a:schemeClr>
                </a:solidFill>
                <a:latin typeface="Jost Light"/>
                <a:ea typeface="Jost Light"/>
              </a:rPr>
              <a:t>.</a:t>
            </a:r>
          </a:p>
          <a:p>
            <a:pPr>
              <a:lnSpc>
                <a:spcPct val="115000"/>
              </a:lnSpc>
            </a:pPr>
            <a:endParaRPr lang="ru-RU" sz="1400" spc="-1" dirty="0">
              <a:solidFill>
                <a:schemeClr val="accent1">
                  <a:lumMod val="50000"/>
                </a:schemeClr>
              </a:solidFill>
              <a:latin typeface="Jost Light"/>
            </a:endParaRPr>
          </a:p>
          <a:p>
            <a:pPr>
              <a:lnSpc>
                <a:spcPct val="115000"/>
              </a:lnSpc>
            </a:pP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Язык программирования </a:t>
            </a:r>
            <a:r>
              <a:rPr lang="en-US" b="1" spc="-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Python</a:t>
            </a: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 включен в задания </a:t>
            </a:r>
            <a:r>
              <a:rPr lang="ru-RU" b="1" spc="-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ГИА</a:t>
            </a:r>
          </a:p>
          <a:p>
            <a:pPr>
              <a:lnSpc>
                <a:spcPct val="115000"/>
              </a:lnSpc>
            </a:pPr>
            <a:endParaRPr lang="ru-RU" sz="1400" b="1" strike="noStrike" spc="-1" dirty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ru-RU" sz="1400" b="0" strike="noStrike" spc="-1" dirty="0">
                <a:solidFill>
                  <a:schemeClr val="accent1">
                    <a:lumMod val="50000"/>
                  </a:schemeClr>
                </a:solidFill>
                <a:latin typeface="Jost Light"/>
              </a:rPr>
              <a:t>Участники – школьники </a:t>
            </a:r>
            <a:r>
              <a:rPr lang="ru-RU" b="1" spc="-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14-18 </a:t>
            </a: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Jost Light"/>
              </a:rPr>
              <a:t>лет</a:t>
            </a:r>
            <a:r>
              <a:rPr lang="ru-RU" b="1" spc="-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 (8-11 </a:t>
            </a: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Jost Light"/>
              </a:rPr>
              <a:t>классы)</a:t>
            </a:r>
          </a:p>
          <a:p>
            <a:pPr algn="just">
              <a:lnSpc>
                <a:spcPct val="115000"/>
              </a:lnSpc>
            </a:pPr>
            <a:r>
              <a:rPr lang="ru-RU" sz="1400" spc="-1" dirty="0">
                <a:solidFill>
                  <a:schemeClr val="accent1">
                    <a:lumMod val="50000"/>
                  </a:schemeClr>
                </a:solidFill>
                <a:latin typeface="Jost Light"/>
              </a:rPr>
              <a:t>Если ребенок учится в 8 классе, но ему 13 лет – </a:t>
            </a:r>
            <a:r>
              <a:rPr lang="ru-RU" b="1" spc="-1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заявление на обучение подается с личного кабинета родителя</a:t>
            </a:r>
          </a:p>
        </p:txBody>
      </p:sp>
      <p:sp>
        <p:nvSpPr>
          <p:cNvPr id="13" name="Google Shape;67;p14"/>
          <p:cNvSpPr/>
          <p:nvPr/>
        </p:nvSpPr>
        <p:spPr>
          <a:xfrm>
            <a:off x="5724128" y="1504684"/>
            <a:ext cx="3096344" cy="1568754"/>
          </a:xfrm>
          <a:prstGeom prst="roundRect">
            <a:avLst>
              <a:gd name="adj" fmla="val 966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/>
          <a:p>
            <a:pPr marL="87480" algn="just">
              <a:lnSpc>
                <a:spcPct val="115000"/>
              </a:lnSpc>
            </a:pPr>
            <a: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  <a:t>Курсы позволят ребятам ещё в школе освоить первую IT-профессию, что в свою очередь может стать для них стимулом связать свою дальнейшую профессиональную деятельность с IT-сферой.</a:t>
            </a:r>
          </a:p>
        </p:txBody>
      </p:sp>
      <p:sp>
        <p:nvSpPr>
          <p:cNvPr id="14" name="Google Shape;67;p14"/>
          <p:cNvSpPr/>
          <p:nvPr/>
        </p:nvSpPr>
        <p:spPr>
          <a:xfrm>
            <a:off x="5724128" y="3232876"/>
            <a:ext cx="3096344" cy="1211082"/>
          </a:xfrm>
          <a:prstGeom prst="roundRect">
            <a:avLst>
              <a:gd name="adj" fmla="val 966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/>
          <a:p>
            <a:pPr marL="87480" algn="just">
              <a:lnSpc>
                <a:spcPct val="115000"/>
              </a:lnSpc>
            </a:pPr>
            <a:r>
              <a:rPr lang="ru-RU" sz="1200" spc="-1" dirty="0">
                <a:solidFill>
                  <a:srgbClr val="333333"/>
                </a:solidFill>
                <a:latin typeface="Jost Light"/>
                <a:ea typeface="Jost Light"/>
              </a:rPr>
              <a:t>Обучение программированию станет дополнением к базовым школьным программам по математике и информатике.</a:t>
            </a:r>
          </a:p>
        </p:txBody>
      </p:sp>
    </p:spTree>
    <p:extLst>
      <p:ext uri="{BB962C8B-B14F-4D97-AF65-F5344CB8AC3E}">
        <p14:creationId xmlns:p14="http://schemas.microsoft.com/office/powerpoint/2010/main" val="278774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6;p20"/>
          <p:cNvSpPr/>
          <p:nvPr/>
        </p:nvSpPr>
        <p:spPr>
          <a:xfrm>
            <a:off x="683280" y="520920"/>
            <a:ext cx="8369640" cy="94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500" b="1" strike="noStrike" spc="-1" dirty="0" err="1">
                <a:solidFill>
                  <a:srgbClr val="1F4E79"/>
                </a:solidFill>
                <a:latin typeface="Jost"/>
                <a:ea typeface="Jost"/>
              </a:rPr>
              <a:t>Master</a:t>
            </a:r>
            <a:r>
              <a:rPr lang="ru-RU" sz="2500" b="1" strike="noStrike" spc="-1" dirty="0">
                <a:solidFill>
                  <a:srgbClr val="1F4E79"/>
                </a:solidFill>
                <a:latin typeface="Jost"/>
                <a:ea typeface="Jost"/>
              </a:rPr>
              <a:t> </a:t>
            </a:r>
            <a:r>
              <a:rPr lang="ru-RU" sz="2500" b="1" strike="noStrike" spc="-1" dirty="0" err="1">
                <a:solidFill>
                  <a:srgbClr val="1F4E79"/>
                </a:solidFill>
                <a:latin typeface="Jost"/>
                <a:ea typeface="Jost"/>
              </a:rPr>
              <a:t>of</a:t>
            </a:r>
            <a:r>
              <a:rPr lang="ru-RU" sz="2500" b="1" strike="noStrike" spc="-1" dirty="0">
                <a:solidFill>
                  <a:srgbClr val="1F4E79"/>
                </a:solidFill>
                <a:latin typeface="Jost"/>
                <a:ea typeface="Jost"/>
              </a:rPr>
              <a:t> Python. Программирование алгоритмов машинного обучения</a:t>
            </a:r>
            <a:endParaRPr lang="ru-RU" sz="2500" b="0" strike="noStrike" spc="-1" dirty="0">
              <a:solidFill>
                <a:srgbClr val="1F4E79"/>
              </a:solidFill>
              <a:latin typeface="Arial"/>
            </a:endParaRPr>
          </a:p>
        </p:txBody>
      </p:sp>
      <p:sp>
        <p:nvSpPr>
          <p:cNvPr id="9" name="Google Shape;81;p15"/>
          <p:cNvSpPr/>
          <p:nvPr/>
        </p:nvSpPr>
        <p:spPr>
          <a:xfrm>
            <a:off x="683280" y="1423800"/>
            <a:ext cx="7777152" cy="9467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ru-RU" sz="1100" b="0" strike="noStrike" spc="-1" dirty="0">
                <a:solidFill>
                  <a:srgbClr val="1F4E79"/>
                </a:solidFill>
                <a:latin typeface="Jost Light"/>
                <a:ea typeface="Jost Light"/>
              </a:rPr>
              <a:t>В условиях цифровой экономики рост объема информации характерен почти для каждой сферы общественной деятельности. На фоне этого подготовка специалистов в области разработки программного обеспечения, сервисов и приложений в любой предметной области с помощью многоуровневого языка программирования </a:t>
            </a:r>
            <a:r>
              <a:rPr lang="ru-RU" sz="1100" b="0" strike="noStrike" spc="-1" dirty="0">
                <a:solidFill>
                  <a:srgbClr val="1F4E79"/>
                </a:solidFill>
                <a:highlight>
                  <a:srgbClr val="F8D047"/>
                </a:highlight>
                <a:latin typeface="Jost Light"/>
                <a:ea typeface="Jost Light"/>
              </a:rPr>
              <a:t>Python</a:t>
            </a:r>
            <a:r>
              <a:rPr lang="ru-RU" sz="1100" b="0" strike="noStrike" spc="-1" dirty="0">
                <a:solidFill>
                  <a:srgbClr val="1F4E79"/>
                </a:solidFill>
                <a:latin typeface="Jost Light"/>
                <a:ea typeface="Jost Light"/>
              </a:rPr>
              <a:t> является актуальным и востребованным на современном рынке для решения профессиональных задач.</a:t>
            </a:r>
            <a:endParaRPr lang="ru-RU" sz="1100" b="0" strike="noStrike" spc="-1" dirty="0">
              <a:solidFill>
                <a:srgbClr val="1F4E79"/>
              </a:solidFill>
              <a:latin typeface="Arial"/>
            </a:endParaRPr>
          </a:p>
        </p:txBody>
      </p:sp>
      <p:graphicFrame>
        <p:nvGraphicFramePr>
          <p:cNvPr id="10" name="Google Shape;137;p20"/>
          <p:cNvGraphicFramePr/>
          <p:nvPr>
            <p:extLst>
              <p:ext uri="{D42A27DB-BD31-4B8C-83A1-F6EECF244321}">
                <p14:modId xmlns:p14="http://schemas.microsoft.com/office/powerpoint/2010/main" val="2732320463"/>
              </p:ext>
            </p:extLst>
          </p:nvPr>
        </p:nvGraphicFramePr>
        <p:xfrm>
          <a:off x="1430136" y="2643758"/>
          <a:ext cx="6283440" cy="1617120"/>
        </p:xfrm>
        <a:graphic>
          <a:graphicData uri="http://schemas.openxmlformats.org/drawingml/2006/table">
            <a:tbl>
              <a:tblPr/>
              <a:tblGrid>
                <a:gridCol w="309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7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Обучающиеся будут знать:</a:t>
                      </a:r>
                      <a:endParaRPr lang="ru-RU" sz="12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Принципы работы информационных технологий;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Принципы работы алгоритмов;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Существующие структуры данных;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Принципы написания программ </a:t>
                      </a:r>
                      <a:r>
                        <a:rPr lang="ru-RU" sz="1000" b="0" strike="noStrike" spc="-1" dirty="0" err="1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нa</a:t>
                      </a: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 Python;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Классы, функции в Python.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474EF8"/>
                      </a:solidFill>
                    </a:lnL>
                    <a:lnR w="9360">
                      <a:solidFill>
                        <a:srgbClr val="474EF8"/>
                      </a:solidFill>
                    </a:lnR>
                    <a:lnT w="9360">
                      <a:solidFill>
                        <a:srgbClr val="474EF8"/>
                      </a:solidFill>
                    </a:lnT>
                    <a:lnB w="9360">
                      <a:solidFill>
                        <a:srgbClr val="474EF8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Обучающиеся будут уметь:</a:t>
                      </a:r>
                      <a:endParaRPr lang="ru-RU" sz="12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Устанавливать </a:t>
                      </a:r>
                      <a:r>
                        <a:rPr lang="ru-RU" sz="1000" b="0" strike="noStrike" spc="-1" dirty="0" err="1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Scratch</a:t>
                      </a: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 на ПК;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Писать циклы, условия, на Python;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Подключать сторонние библиотеки;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  <a:p>
                      <a:pPr marL="171360" indent="-17136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  <a:tabLst>
                          <a:tab pos="0" algn="l"/>
                        </a:tabLst>
                      </a:pP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Читать и создавать </a:t>
                      </a:r>
                      <a:r>
                        <a:rPr lang="ru-RU" sz="1000" b="0" strike="noStrike" spc="-1" dirty="0" err="1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json</a:t>
                      </a: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, </a:t>
                      </a:r>
                      <a:r>
                        <a:rPr lang="ru-RU" sz="1000" b="0" strike="noStrike" spc="-1" dirty="0" err="1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csv</a:t>
                      </a: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, </a:t>
                      </a:r>
                      <a:r>
                        <a:rPr lang="ru-RU" sz="1000" b="0" strike="noStrike" spc="-1" dirty="0" err="1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xml</a:t>
                      </a:r>
                      <a:r>
                        <a:rPr lang="ru-RU" sz="1000" b="0" strike="noStrike" spc="-1" dirty="0">
                          <a:solidFill>
                            <a:srgbClr val="1F4E79"/>
                          </a:solidFill>
                          <a:latin typeface="Jost Light"/>
                          <a:ea typeface="Jost Light"/>
                        </a:rPr>
                        <a:t> файлы.</a:t>
                      </a:r>
                      <a:endParaRPr lang="ru-RU" sz="1000" b="0" strike="noStrike" spc="-1" dirty="0">
                        <a:solidFill>
                          <a:srgbClr val="1F4E79"/>
                        </a:solidFill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474EF8"/>
                      </a:solidFill>
                    </a:lnL>
                    <a:lnR w="9360">
                      <a:solidFill>
                        <a:srgbClr val="474EF8"/>
                      </a:solidFill>
                    </a:lnR>
                    <a:lnT w="9360">
                      <a:solidFill>
                        <a:srgbClr val="474EF8"/>
                      </a:solidFill>
                    </a:lnT>
                    <a:lnB w="9360">
                      <a:solidFill>
                        <a:srgbClr val="474EF8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85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6;p18"/>
          <p:cNvSpPr/>
          <p:nvPr/>
        </p:nvSpPr>
        <p:spPr>
          <a:xfrm>
            <a:off x="413628" y="195486"/>
            <a:ext cx="8368920" cy="56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500" b="1" strike="noStrike" spc="-1" dirty="0">
                <a:solidFill>
                  <a:srgbClr val="1E2D40"/>
                </a:solidFill>
                <a:latin typeface="Jost"/>
                <a:ea typeface="Jost"/>
              </a:rPr>
              <a:t>Плюсы участия в проекте</a:t>
            </a:r>
            <a:endParaRPr lang="ru-RU" sz="2500" b="0" strike="noStrike" spc="-1" dirty="0">
              <a:latin typeface="Arial"/>
            </a:endParaRPr>
          </a:p>
        </p:txBody>
      </p:sp>
      <p:sp>
        <p:nvSpPr>
          <p:cNvPr id="6" name="Google Shape;117;p18"/>
          <p:cNvSpPr/>
          <p:nvPr/>
        </p:nvSpPr>
        <p:spPr>
          <a:xfrm>
            <a:off x="766080" y="865055"/>
            <a:ext cx="7622344" cy="17066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ru-RU" sz="1300" b="1" strike="noStrike" spc="-1" dirty="0">
                <a:solidFill>
                  <a:srgbClr val="FFFFFF"/>
                </a:solidFill>
                <a:highlight>
                  <a:srgbClr val="474EF8"/>
                </a:highlight>
                <a:latin typeface="Jost"/>
                <a:ea typeface="Jost"/>
              </a:rPr>
              <a:t>Для образовательной организации </a:t>
            </a:r>
          </a:p>
          <a:p>
            <a:pPr algn="ctr">
              <a:lnSpc>
                <a:spcPct val="115000"/>
              </a:lnSpc>
              <a:buNone/>
            </a:pPr>
            <a:endParaRPr lang="ru-RU" sz="1300" b="0" strike="noStrike" spc="-1" dirty="0">
              <a:latin typeface="Arial"/>
            </a:endParaRP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участие в федеральной образовательной многолетней программе при поддержке </a:t>
            </a:r>
            <a:r>
              <a:rPr lang="ru-RU" sz="1200" b="0" strike="noStrike" spc="-1" dirty="0" err="1">
                <a:solidFill>
                  <a:srgbClr val="1E2D40"/>
                </a:solidFill>
                <a:latin typeface="Jost Light"/>
                <a:ea typeface="Jost Light"/>
              </a:rPr>
              <a:t>Минцифры</a:t>
            </a: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 и </a:t>
            </a:r>
            <a:r>
              <a:rPr lang="ru-RU" sz="1200" b="0" strike="noStrike" spc="-1" dirty="0" err="1">
                <a:solidFill>
                  <a:srgbClr val="1E2D40"/>
                </a:solidFill>
                <a:latin typeface="Jost Light"/>
                <a:ea typeface="Jost Light"/>
              </a:rPr>
              <a:t>Минпросвещения</a:t>
            </a:r>
            <a:r>
              <a:rPr lang="ru-RU" sz="1200" spc="-1" dirty="0">
                <a:solidFill>
                  <a:srgbClr val="1E2D40"/>
                </a:solidFill>
                <a:latin typeface="Jost Light"/>
                <a:ea typeface="Jost Light"/>
              </a:rPr>
              <a:t>;</a:t>
            </a:r>
            <a:endParaRPr lang="ru-RU" sz="1200" b="0" strike="noStrike" spc="-1" dirty="0">
              <a:latin typeface="Arial"/>
            </a:endParaRP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минимальные затраты: от вас нужно только подписать договор и предоставить помещение, остальное обеспечит </a:t>
            </a:r>
            <a:r>
              <a:rPr lang="ru-RU" sz="1200" b="0" strike="noStrike" spc="-1" dirty="0">
                <a:solidFill>
                  <a:srgbClr val="1E2D40"/>
                </a:solidFill>
                <a:latin typeface="Jost"/>
                <a:ea typeface="Jost"/>
              </a:rPr>
              <a:t>провайдер;</a:t>
            </a:r>
            <a:endParaRPr lang="ru-RU" sz="1200" b="0" strike="noStrike" spc="-1" dirty="0">
              <a:latin typeface="Arial"/>
            </a:endParaRP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коммерческие выгоды по сетевому договору.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8" name="Google Shape;117;p18"/>
          <p:cNvSpPr/>
          <p:nvPr/>
        </p:nvSpPr>
        <p:spPr>
          <a:xfrm>
            <a:off x="807752" y="2571911"/>
            <a:ext cx="7580672" cy="12818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ru-RU" sz="1300" b="1" strike="noStrike" spc="-1" dirty="0">
                <a:solidFill>
                  <a:srgbClr val="FFFFFF"/>
                </a:solidFill>
                <a:highlight>
                  <a:srgbClr val="474EF8"/>
                </a:highlight>
                <a:latin typeface="Jost"/>
                <a:ea typeface="Jost"/>
              </a:rPr>
              <a:t>Для школьников</a:t>
            </a:r>
          </a:p>
          <a:p>
            <a:pPr>
              <a:lnSpc>
                <a:spcPct val="115000"/>
              </a:lnSpc>
              <a:buNone/>
            </a:pPr>
            <a:endParaRPr lang="ru-RU" sz="1300" b="0" strike="noStrike" spc="-1" dirty="0">
              <a:latin typeface="Arial"/>
            </a:endParaRP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возможность бесплатно освоить современные языки программирования и подготовиться к ГИА по информатике;</a:t>
            </a:r>
            <a:endParaRPr lang="ru-RU" sz="1200" b="0" strike="noStrike" spc="-1" dirty="0">
              <a:latin typeface="Arial"/>
            </a:endParaRP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официальный сертификат об окончании курса.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11" name="Google Shape;117;p18"/>
          <p:cNvSpPr/>
          <p:nvPr/>
        </p:nvSpPr>
        <p:spPr>
          <a:xfrm>
            <a:off x="807752" y="3878490"/>
            <a:ext cx="7580672" cy="10695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 algn="ctr">
              <a:lnSpc>
                <a:spcPct val="115000"/>
              </a:lnSpc>
              <a:buNone/>
            </a:pPr>
            <a:r>
              <a:rPr lang="ru-RU" sz="1300" b="1" strike="noStrike" spc="-1" dirty="0">
                <a:solidFill>
                  <a:srgbClr val="FFFFFF"/>
                </a:solidFill>
                <a:highlight>
                  <a:srgbClr val="474EF8"/>
                </a:highlight>
                <a:latin typeface="Jost"/>
                <a:ea typeface="Jost"/>
              </a:rPr>
              <a:t>Для педагогов</a:t>
            </a:r>
          </a:p>
          <a:p>
            <a:pPr>
              <a:lnSpc>
                <a:spcPct val="115000"/>
              </a:lnSpc>
              <a:buNone/>
            </a:pPr>
            <a:endParaRPr lang="ru-RU" sz="1300" b="0" strike="noStrike" spc="-1" dirty="0">
              <a:latin typeface="Arial"/>
            </a:endParaRP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1E2D40"/>
                </a:solidFill>
                <a:latin typeface="Jost Light"/>
                <a:ea typeface="Jost Light"/>
              </a:rPr>
              <a:t>возможность повысить свой профессиональный уровень;</a:t>
            </a:r>
          </a:p>
          <a:p>
            <a:pPr marL="171360" indent="-171360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spc="-1" dirty="0">
                <a:solidFill>
                  <a:srgbClr val="1E2D40"/>
                </a:solidFill>
                <a:latin typeface="Jost Light"/>
                <a:ea typeface="Jost Light"/>
              </a:rPr>
              <a:t>гарантированное материальное стимулирование за счет средств провайдера проекта (</a:t>
            </a:r>
            <a:r>
              <a:rPr lang="ru-RU" sz="1200" b="1" i="1" spc="-1" dirty="0">
                <a:solidFill>
                  <a:srgbClr val="1E2D40"/>
                </a:solidFill>
                <a:latin typeface="Jost Light"/>
                <a:ea typeface="Jost Light"/>
              </a:rPr>
              <a:t>офлайн</a:t>
            </a:r>
            <a:r>
              <a:rPr lang="ru-RU" sz="1200" spc="-1" dirty="0">
                <a:solidFill>
                  <a:srgbClr val="1E2D40"/>
                </a:solidFill>
                <a:latin typeface="Jost Light"/>
                <a:ea typeface="Jost Light"/>
              </a:rPr>
              <a:t>).</a:t>
            </a:r>
            <a:endParaRPr lang="ru-RU" sz="1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972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Блок-схема: узел 25"/>
          <p:cNvSpPr/>
          <p:nvPr/>
        </p:nvSpPr>
        <p:spPr>
          <a:xfrm>
            <a:off x="6711985" y="2019394"/>
            <a:ext cx="2125145" cy="1920508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rgbClr val="4D5D81"/>
            </a:solidFill>
            <a:round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</a:t>
            </a:r>
          </a:p>
        </p:txBody>
      </p:sp>
      <p:pic>
        <p:nvPicPr>
          <p:cNvPr id="27" name="Picture 8" descr="https://static.tildacdn.com/tild6131-3162-4539-b639-653030366234/kisspng-computer-ico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180638"/>
            <a:ext cx="1186761" cy="105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 flipV="1">
            <a:off x="3361874" y="3679283"/>
            <a:ext cx="2412079" cy="16357"/>
          </a:xfrm>
          <a:prstGeom prst="line">
            <a:avLst/>
          </a:prstGeom>
          <a:ln w="53975">
            <a:solidFill>
              <a:srgbClr val="4D5D8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094038" y="3911377"/>
            <a:ext cx="324609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Федеральный оператор</a:t>
            </a:r>
          </a:p>
        </p:txBody>
      </p:sp>
      <p:pic>
        <p:nvPicPr>
          <p:cNvPr id="30" name="Picture 8" descr="https://static.tildacdn.com/tild6131-3162-4539-b639-653030366234/kisspng-computer-ico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644" y="3088315"/>
            <a:ext cx="1186761" cy="105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-174516" y="3788267"/>
            <a:ext cx="322428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Региональный</a:t>
            </a:r>
          </a:p>
          <a:p>
            <a:r>
              <a:rPr lang="ru-RU" dirty="0"/>
              <a:t>оператор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9512" y="1415697"/>
            <a:ext cx="280756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Муниципальный</a:t>
            </a:r>
          </a:p>
          <a:p>
            <a:r>
              <a:rPr lang="ru-RU" dirty="0"/>
              <a:t>оператор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97947" y="1415697"/>
            <a:ext cx="257600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sz="1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1600" dirty="0"/>
              <a:t>Общеобразовательная организация</a:t>
            </a:r>
          </a:p>
        </p:txBody>
      </p:sp>
      <p:sp>
        <p:nvSpPr>
          <p:cNvPr id="38" name="Полилиния 37"/>
          <p:cNvSpPr/>
          <p:nvPr/>
        </p:nvSpPr>
        <p:spPr>
          <a:xfrm flipH="1">
            <a:off x="288492" y="2118234"/>
            <a:ext cx="2298271" cy="1572579"/>
          </a:xfrm>
          <a:custGeom>
            <a:avLst/>
            <a:gdLst>
              <a:gd name="connsiteX0" fmla="*/ 99391 w 1770206"/>
              <a:gd name="connsiteY0" fmla="*/ 1379210 h 1490151"/>
              <a:gd name="connsiteX1" fmla="*/ 1461052 w 1770206"/>
              <a:gd name="connsiteY1" fmla="*/ 1379210 h 1490151"/>
              <a:gd name="connsiteX2" fmla="*/ 1759226 w 1770206"/>
              <a:gd name="connsiteY2" fmla="*/ 226271 h 1490151"/>
              <a:gd name="connsiteX3" fmla="*/ 1222513 w 1770206"/>
              <a:gd name="connsiteY3" fmla="*/ 27488 h 1490151"/>
              <a:gd name="connsiteX4" fmla="*/ 0 w 1770206"/>
              <a:gd name="connsiteY4" fmla="*/ 17549 h 1490151"/>
              <a:gd name="connsiteX0" fmla="*/ 117986 w 1769967"/>
              <a:gd name="connsiteY0" fmla="*/ 1462776 h 1535334"/>
              <a:gd name="connsiteX1" fmla="*/ 1461052 w 1769967"/>
              <a:gd name="connsiteY1" fmla="*/ 1379210 h 1535334"/>
              <a:gd name="connsiteX2" fmla="*/ 1759226 w 1769967"/>
              <a:gd name="connsiteY2" fmla="*/ 226271 h 1535334"/>
              <a:gd name="connsiteX3" fmla="*/ 1222513 w 1769967"/>
              <a:gd name="connsiteY3" fmla="*/ 27488 h 1535334"/>
              <a:gd name="connsiteX4" fmla="*/ 0 w 1769967"/>
              <a:gd name="connsiteY4" fmla="*/ 17549 h 1535334"/>
              <a:gd name="connsiteX0" fmla="*/ 117986 w 1769967"/>
              <a:gd name="connsiteY0" fmla="*/ 1462776 h 1495126"/>
              <a:gd name="connsiteX1" fmla="*/ 1461052 w 1769967"/>
              <a:gd name="connsiteY1" fmla="*/ 1379210 h 1495126"/>
              <a:gd name="connsiteX2" fmla="*/ 1759226 w 1769967"/>
              <a:gd name="connsiteY2" fmla="*/ 226271 h 1495126"/>
              <a:gd name="connsiteX3" fmla="*/ 1222513 w 1769967"/>
              <a:gd name="connsiteY3" fmla="*/ 27488 h 1495126"/>
              <a:gd name="connsiteX4" fmla="*/ 0 w 1769967"/>
              <a:gd name="connsiteY4" fmla="*/ 17549 h 1495126"/>
              <a:gd name="connsiteX0" fmla="*/ 117986 w 1769967"/>
              <a:gd name="connsiteY0" fmla="*/ 1462776 h 1507526"/>
              <a:gd name="connsiteX1" fmla="*/ 1461052 w 1769967"/>
              <a:gd name="connsiteY1" fmla="*/ 1379210 h 1507526"/>
              <a:gd name="connsiteX2" fmla="*/ 1759226 w 1769967"/>
              <a:gd name="connsiteY2" fmla="*/ 226271 h 1507526"/>
              <a:gd name="connsiteX3" fmla="*/ 1222513 w 1769967"/>
              <a:gd name="connsiteY3" fmla="*/ 27488 h 1507526"/>
              <a:gd name="connsiteX4" fmla="*/ 0 w 1769967"/>
              <a:gd name="connsiteY4" fmla="*/ 17549 h 1507526"/>
              <a:gd name="connsiteX0" fmla="*/ 117986 w 1797979"/>
              <a:gd name="connsiteY0" fmla="*/ 1462776 h 1472297"/>
              <a:gd name="connsiteX1" fmla="*/ 1572618 w 1797979"/>
              <a:gd name="connsiteY1" fmla="*/ 1271768 h 1472297"/>
              <a:gd name="connsiteX2" fmla="*/ 1759226 w 1797979"/>
              <a:gd name="connsiteY2" fmla="*/ 226271 h 1472297"/>
              <a:gd name="connsiteX3" fmla="*/ 1222513 w 1797979"/>
              <a:gd name="connsiteY3" fmla="*/ 27488 h 1472297"/>
              <a:gd name="connsiteX4" fmla="*/ 0 w 1797979"/>
              <a:gd name="connsiteY4" fmla="*/ 17549 h 1472297"/>
              <a:gd name="connsiteX0" fmla="*/ 117986 w 1853700"/>
              <a:gd name="connsiteY0" fmla="*/ 1462776 h 1507526"/>
              <a:gd name="connsiteX1" fmla="*/ 1684184 w 1853700"/>
              <a:gd name="connsiteY1" fmla="*/ 1379210 h 1507526"/>
              <a:gd name="connsiteX2" fmla="*/ 1759226 w 1853700"/>
              <a:gd name="connsiteY2" fmla="*/ 226271 h 1507526"/>
              <a:gd name="connsiteX3" fmla="*/ 1222513 w 1853700"/>
              <a:gd name="connsiteY3" fmla="*/ 27488 h 1507526"/>
              <a:gd name="connsiteX4" fmla="*/ 0 w 1853700"/>
              <a:gd name="connsiteY4" fmla="*/ 17549 h 1507526"/>
              <a:gd name="connsiteX0" fmla="*/ 117986 w 1809430"/>
              <a:gd name="connsiteY0" fmla="*/ 1462776 h 1501508"/>
              <a:gd name="connsiteX1" fmla="*/ 1600510 w 1809430"/>
              <a:gd name="connsiteY1" fmla="*/ 1367272 h 1501508"/>
              <a:gd name="connsiteX2" fmla="*/ 1759226 w 1809430"/>
              <a:gd name="connsiteY2" fmla="*/ 226271 h 1501508"/>
              <a:gd name="connsiteX3" fmla="*/ 1222513 w 1809430"/>
              <a:gd name="connsiteY3" fmla="*/ 27488 h 1501508"/>
              <a:gd name="connsiteX4" fmla="*/ 0 w 1809430"/>
              <a:gd name="connsiteY4" fmla="*/ 17549 h 1501508"/>
              <a:gd name="connsiteX0" fmla="*/ 117986 w 1774697"/>
              <a:gd name="connsiteY0" fmla="*/ 1482529 h 1504518"/>
              <a:gd name="connsiteX1" fmla="*/ 1600510 w 1774697"/>
              <a:gd name="connsiteY1" fmla="*/ 1387025 h 1504518"/>
              <a:gd name="connsiteX2" fmla="*/ 1703442 w 1774697"/>
              <a:gd name="connsiteY2" fmla="*/ 544474 h 1504518"/>
              <a:gd name="connsiteX3" fmla="*/ 1222513 w 1774697"/>
              <a:gd name="connsiteY3" fmla="*/ 47241 h 1504518"/>
              <a:gd name="connsiteX4" fmla="*/ 0 w 1774697"/>
              <a:gd name="connsiteY4" fmla="*/ 37302 h 1504518"/>
              <a:gd name="connsiteX0" fmla="*/ 117986 w 1719505"/>
              <a:gd name="connsiteY0" fmla="*/ 1482530 h 1509217"/>
              <a:gd name="connsiteX1" fmla="*/ 1461052 w 1719505"/>
              <a:gd name="connsiteY1" fmla="*/ 1398964 h 1509217"/>
              <a:gd name="connsiteX2" fmla="*/ 1703442 w 1719505"/>
              <a:gd name="connsiteY2" fmla="*/ 544475 h 1509217"/>
              <a:gd name="connsiteX3" fmla="*/ 1222513 w 1719505"/>
              <a:gd name="connsiteY3" fmla="*/ 47242 h 1509217"/>
              <a:gd name="connsiteX4" fmla="*/ 0 w 1719505"/>
              <a:gd name="connsiteY4" fmla="*/ 37303 h 1509217"/>
              <a:gd name="connsiteX0" fmla="*/ 117986 w 1711471"/>
              <a:gd name="connsiteY0" fmla="*/ 1497953 h 1514067"/>
              <a:gd name="connsiteX1" fmla="*/ 1461052 w 1711471"/>
              <a:gd name="connsiteY1" fmla="*/ 1414387 h 1514067"/>
              <a:gd name="connsiteX2" fmla="*/ 1694145 w 1711471"/>
              <a:gd name="connsiteY2" fmla="*/ 774783 h 1514067"/>
              <a:gd name="connsiteX3" fmla="*/ 1222513 w 1711471"/>
              <a:gd name="connsiteY3" fmla="*/ 62665 h 1514067"/>
              <a:gd name="connsiteX4" fmla="*/ 0 w 1711471"/>
              <a:gd name="connsiteY4" fmla="*/ 52726 h 1514067"/>
              <a:gd name="connsiteX0" fmla="*/ 117986 w 1696108"/>
              <a:gd name="connsiteY0" fmla="*/ 1462076 h 1478190"/>
              <a:gd name="connsiteX1" fmla="*/ 1461052 w 1696108"/>
              <a:gd name="connsiteY1" fmla="*/ 1378510 h 1478190"/>
              <a:gd name="connsiteX2" fmla="*/ 1694145 w 1696108"/>
              <a:gd name="connsiteY2" fmla="*/ 738906 h 1478190"/>
              <a:gd name="connsiteX3" fmla="*/ 1445644 w 1696108"/>
              <a:gd name="connsiteY3" fmla="*/ 98416 h 1478190"/>
              <a:gd name="connsiteX4" fmla="*/ 0 w 1696108"/>
              <a:gd name="connsiteY4" fmla="*/ 16849 h 1478190"/>
              <a:gd name="connsiteX0" fmla="*/ 117986 w 1698223"/>
              <a:gd name="connsiteY0" fmla="*/ 1458801 h 1474915"/>
              <a:gd name="connsiteX1" fmla="*/ 1461052 w 1698223"/>
              <a:gd name="connsiteY1" fmla="*/ 1375235 h 1474915"/>
              <a:gd name="connsiteX2" fmla="*/ 1694145 w 1698223"/>
              <a:gd name="connsiteY2" fmla="*/ 735631 h 1474915"/>
              <a:gd name="connsiteX3" fmla="*/ 1464238 w 1698223"/>
              <a:gd name="connsiteY3" fmla="*/ 107078 h 1474915"/>
              <a:gd name="connsiteX4" fmla="*/ 0 w 1698223"/>
              <a:gd name="connsiteY4" fmla="*/ 13574 h 1474915"/>
              <a:gd name="connsiteX0" fmla="*/ 117986 w 1718645"/>
              <a:gd name="connsiteY0" fmla="*/ 1506064 h 1522178"/>
              <a:gd name="connsiteX1" fmla="*/ 1461052 w 1718645"/>
              <a:gd name="connsiteY1" fmla="*/ 1422498 h 1522178"/>
              <a:gd name="connsiteX2" fmla="*/ 1694145 w 1718645"/>
              <a:gd name="connsiteY2" fmla="*/ 782894 h 1522178"/>
              <a:gd name="connsiteX3" fmla="*/ 1520021 w 1718645"/>
              <a:gd name="connsiteY3" fmla="*/ 58837 h 1522178"/>
              <a:gd name="connsiteX4" fmla="*/ 0 w 1718645"/>
              <a:gd name="connsiteY4" fmla="*/ 60837 h 1522178"/>
              <a:gd name="connsiteX0" fmla="*/ 117986 w 1696704"/>
              <a:gd name="connsiteY0" fmla="*/ 1466168 h 1482282"/>
              <a:gd name="connsiteX1" fmla="*/ 1461052 w 1696704"/>
              <a:gd name="connsiteY1" fmla="*/ 1382602 h 1482282"/>
              <a:gd name="connsiteX2" fmla="*/ 1694145 w 1696704"/>
              <a:gd name="connsiteY2" fmla="*/ 742998 h 1482282"/>
              <a:gd name="connsiteX3" fmla="*/ 1436347 w 1696704"/>
              <a:gd name="connsiteY3" fmla="*/ 90569 h 1482282"/>
              <a:gd name="connsiteX4" fmla="*/ 0 w 1696704"/>
              <a:gd name="connsiteY4" fmla="*/ 20941 h 1482282"/>
              <a:gd name="connsiteX0" fmla="*/ 117986 w 1696704"/>
              <a:gd name="connsiteY0" fmla="*/ 1466168 h 1482282"/>
              <a:gd name="connsiteX1" fmla="*/ 1461052 w 1696704"/>
              <a:gd name="connsiteY1" fmla="*/ 1382602 h 1482282"/>
              <a:gd name="connsiteX2" fmla="*/ 1694145 w 1696704"/>
              <a:gd name="connsiteY2" fmla="*/ 742998 h 1482282"/>
              <a:gd name="connsiteX3" fmla="*/ 1436347 w 1696704"/>
              <a:gd name="connsiteY3" fmla="*/ 90569 h 1482282"/>
              <a:gd name="connsiteX4" fmla="*/ 0 w 1696704"/>
              <a:gd name="connsiteY4" fmla="*/ 20941 h 1482282"/>
              <a:gd name="connsiteX0" fmla="*/ 117986 w 1696704"/>
              <a:gd name="connsiteY0" fmla="*/ 1466168 h 1517547"/>
              <a:gd name="connsiteX1" fmla="*/ 1461052 w 1696704"/>
              <a:gd name="connsiteY1" fmla="*/ 1454230 h 1517547"/>
              <a:gd name="connsiteX2" fmla="*/ 1694145 w 1696704"/>
              <a:gd name="connsiteY2" fmla="*/ 742998 h 1517547"/>
              <a:gd name="connsiteX3" fmla="*/ 1436347 w 1696704"/>
              <a:gd name="connsiteY3" fmla="*/ 90569 h 1517547"/>
              <a:gd name="connsiteX4" fmla="*/ 0 w 1696704"/>
              <a:gd name="connsiteY4" fmla="*/ 20941 h 1517547"/>
              <a:gd name="connsiteX0" fmla="*/ 117986 w 1696704"/>
              <a:gd name="connsiteY0" fmla="*/ 1501983 h 1534737"/>
              <a:gd name="connsiteX1" fmla="*/ 1461052 w 1696704"/>
              <a:gd name="connsiteY1" fmla="*/ 1454230 h 1534737"/>
              <a:gd name="connsiteX2" fmla="*/ 1694145 w 1696704"/>
              <a:gd name="connsiteY2" fmla="*/ 742998 h 1534737"/>
              <a:gd name="connsiteX3" fmla="*/ 1436347 w 1696704"/>
              <a:gd name="connsiteY3" fmla="*/ 90569 h 1534737"/>
              <a:gd name="connsiteX4" fmla="*/ 0 w 1696704"/>
              <a:gd name="connsiteY4" fmla="*/ 20941 h 1534737"/>
              <a:gd name="connsiteX0" fmla="*/ 117986 w 1696704"/>
              <a:gd name="connsiteY0" fmla="*/ 1501983 h 1530456"/>
              <a:gd name="connsiteX1" fmla="*/ 1461052 w 1696704"/>
              <a:gd name="connsiteY1" fmla="*/ 1454230 h 1530456"/>
              <a:gd name="connsiteX2" fmla="*/ 1694145 w 1696704"/>
              <a:gd name="connsiteY2" fmla="*/ 742998 h 1530456"/>
              <a:gd name="connsiteX3" fmla="*/ 1436347 w 1696704"/>
              <a:gd name="connsiteY3" fmla="*/ 90569 h 1530456"/>
              <a:gd name="connsiteX4" fmla="*/ 0 w 1696704"/>
              <a:gd name="connsiteY4" fmla="*/ 20941 h 1530456"/>
              <a:gd name="connsiteX0" fmla="*/ 117986 w 1703350"/>
              <a:gd name="connsiteY0" fmla="*/ 1501983 h 1524285"/>
              <a:gd name="connsiteX1" fmla="*/ 1488943 w 1703350"/>
              <a:gd name="connsiteY1" fmla="*/ 1442292 h 1524285"/>
              <a:gd name="connsiteX2" fmla="*/ 1694145 w 1703350"/>
              <a:gd name="connsiteY2" fmla="*/ 742998 h 1524285"/>
              <a:gd name="connsiteX3" fmla="*/ 1436347 w 1703350"/>
              <a:gd name="connsiteY3" fmla="*/ 90569 h 1524285"/>
              <a:gd name="connsiteX4" fmla="*/ 0 w 1703350"/>
              <a:gd name="connsiteY4" fmla="*/ 20941 h 1524285"/>
              <a:gd name="connsiteX0" fmla="*/ 117986 w 1703350"/>
              <a:gd name="connsiteY0" fmla="*/ 1502593 h 1524167"/>
              <a:gd name="connsiteX1" fmla="*/ 1488943 w 1703350"/>
              <a:gd name="connsiteY1" fmla="*/ 1442902 h 1524167"/>
              <a:gd name="connsiteX2" fmla="*/ 1694145 w 1703350"/>
              <a:gd name="connsiteY2" fmla="*/ 755546 h 1524167"/>
              <a:gd name="connsiteX3" fmla="*/ 1436347 w 1703350"/>
              <a:gd name="connsiteY3" fmla="*/ 91179 h 1524167"/>
              <a:gd name="connsiteX4" fmla="*/ 0 w 1703350"/>
              <a:gd name="connsiteY4" fmla="*/ 21551 h 1524167"/>
              <a:gd name="connsiteX0" fmla="*/ 117986 w 1700741"/>
              <a:gd name="connsiteY0" fmla="*/ 1502593 h 1524167"/>
              <a:gd name="connsiteX1" fmla="*/ 1479646 w 1700741"/>
              <a:gd name="connsiteY1" fmla="*/ 1442902 h 1524167"/>
              <a:gd name="connsiteX2" fmla="*/ 1694145 w 1700741"/>
              <a:gd name="connsiteY2" fmla="*/ 755546 h 1524167"/>
              <a:gd name="connsiteX3" fmla="*/ 1436347 w 1700741"/>
              <a:gd name="connsiteY3" fmla="*/ 91179 h 1524167"/>
              <a:gd name="connsiteX4" fmla="*/ 0 w 1700741"/>
              <a:gd name="connsiteY4" fmla="*/ 21551 h 1524167"/>
              <a:gd name="connsiteX0" fmla="*/ 117986 w 1702089"/>
              <a:gd name="connsiteY0" fmla="*/ 1495037 h 1516611"/>
              <a:gd name="connsiteX1" fmla="*/ 1479646 w 1702089"/>
              <a:gd name="connsiteY1" fmla="*/ 1435346 h 1516611"/>
              <a:gd name="connsiteX2" fmla="*/ 1694145 w 1702089"/>
              <a:gd name="connsiteY2" fmla="*/ 747990 h 1516611"/>
              <a:gd name="connsiteX3" fmla="*/ 1417753 w 1702089"/>
              <a:gd name="connsiteY3" fmla="*/ 107499 h 1516611"/>
              <a:gd name="connsiteX4" fmla="*/ 0 w 1702089"/>
              <a:gd name="connsiteY4" fmla="*/ 13995 h 1516611"/>
              <a:gd name="connsiteX0" fmla="*/ 117986 w 1702089"/>
              <a:gd name="connsiteY0" fmla="*/ 1492685 h 1514259"/>
              <a:gd name="connsiteX1" fmla="*/ 1479646 w 1702089"/>
              <a:gd name="connsiteY1" fmla="*/ 1432994 h 1514259"/>
              <a:gd name="connsiteX2" fmla="*/ 1694145 w 1702089"/>
              <a:gd name="connsiteY2" fmla="*/ 745638 h 1514259"/>
              <a:gd name="connsiteX3" fmla="*/ 1417753 w 1702089"/>
              <a:gd name="connsiteY3" fmla="*/ 105147 h 1514259"/>
              <a:gd name="connsiteX4" fmla="*/ 0 w 1702089"/>
              <a:gd name="connsiteY4" fmla="*/ 11643 h 1514259"/>
              <a:gd name="connsiteX0" fmla="*/ 117986 w 1702089"/>
              <a:gd name="connsiteY0" fmla="*/ 1492685 h 1514259"/>
              <a:gd name="connsiteX1" fmla="*/ 1479646 w 1702089"/>
              <a:gd name="connsiteY1" fmla="*/ 1432994 h 1514259"/>
              <a:gd name="connsiteX2" fmla="*/ 1694145 w 1702089"/>
              <a:gd name="connsiteY2" fmla="*/ 745638 h 1514259"/>
              <a:gd name="connsiteX3" fmla="*/ 1417753 w 1702089"/>
              <a:gd name="connsiteY3" fmla="*/ 105147 h 1514259"/>
              <a:gd name="connsiteX4" fmla="*/ 0 w 1702089"/>
              <a:gd name="connsiteY4" fmla="*/ 11643 h 1514259"/>
              <a:gd name="connsiteX0" fmla="*/ 34312 w 1704685"/>
              <a:gd name="connsiteY0" fmla="*/ 1492685 h 1514259"/>
              <a:gd name="connsiteX1" fmla="*/ 1479646 w 1704685"/>
              <a:gd name="connsiteY1" fmla="*/ 1432994 h 1514259"/>
              <a:gd name="connsiteX2" fmla="*/ 1694145 w 1704685"/>
              <a:gd name="connsiteY2" fmla="*/ 745638 h 1514259"/>
              <a:gd name="connsiteX3" fmla="*/ 1417753 w 1704685"/>
              <a:gd name="connsiteY3" fmla="*/ 105147 h 1514259"/>
              <a:gd name="connsiteX4" fmla="*/ 0 w 1704685"/>
              <a:gd name="connsiteY4" fmla="*/ 11643 h 1514259"/>
              <a:gd name="connsiteX0" fmla="*/ 0 w 1707553"/>
              <a:gd name="connsiteY0" fmla="*/ 1505436 h 1522070"/>
              <a:gd name="connsiteX1" fmla="*/ 1481263 w 1707553"/>
              <a:gd name="connsiteY1" fmla="*/ 1432994 h 1522070"/>
              <a:gd name="connsiteX2" fmla="*/ 1695762 w 1707553"/>
              <a:gd name="connsiteY2" fmla="*/ 745638 h 1522070"/>
              <a:gd name="connsiteX3" fmla="*/ 1419370 w 1707553"/>
              <a:gd name="connsiteY3" fmla="*/ 105147 h 1522070"/>
              <a:gd name="connsiteX4" fmla="*/ 1617 w 1707553"/>
              <a:gd name="connsiteY4" fmla="*/ 11643 h 1522070"/>
              <a:gd name="connsiteX0" fmla="*/ 0 w 1707553"/>
              <a:gd name="connsiteY0" fmla="*/ 1532462 h 1549096"/>
              <a:gd name="connsiteX1" fmla="*/ 1481263 w 1707553"/>
              <a:gd name="connsiteY1" fmla="*/ 1460020 h 1549096"/>
              <a:gd name="connsiteX2" fmla="*/ 1695762 w 1707553"/>
              <a:gd name="connsiteY2" fmla="*/ 772664 h 1549096"/>
              <a:gd name="connsiteX3" fmla="*/ 1419369 w 1707553"/>
              <a:gd name="connsiteY3" fmla="*/ 64300 h 1549096"/>
              <a:gd name="connsiteX4" fmla="*/ 1617 w 1707553"/>
              <a:gd name="connsiteY4" fmla="*/ 38669 h 1549096"/>
              <a:gd name="connsiteX0" fmla="*/ 53116 w 1760669"/>
              <a:gd name="connsiteY0" fmla="*/ 1551449 h 1568083"/>
              <a:gd name="connsiteX1" fmla="*/ 1534379 w 1760669"/>
              <a:gd name="connsiteY1" fmla="*/ 1479007 h 1568083"/>
              <a:gd name="connsiteX2" fmla="*/ 1748878 w 1760669"/>
              <a:gd name="connsiteY2" fmla="*/ 791651 h 1568083"/>
              <a:gd name="connsiteX3" fmla="*/ 1472485 w 1760669"/>
              <a:gd name="connsiteY3" fmla="*/ 83287 h 1568083"/>
              <a:gd name="connsiteX4" fmla="*/ 0 w 1760669"/>
              <a:gd name="connsiteY4" fmla="*/ 30507 h 1568083"/>
              <a:gd name="connsiteX0" fmla="*/ 53116 w 1759318"/>
              <a:gd name="connsiteY0" fmla="*/ 1534243 h 1550877"/>
              <a:gd name="connsiteX1" fmla="*/ 1534379 w 1759318"/>
              <a:gd name="connsiteY1" fmla="*/ 1461801 h 1550877"/>
              <a:gd name="connsiteX2" fmla="*/ 1748878 w 1759318"/>
              <a:gd name="connsiteY2" fmla="*/ 774445 h 1550877"/>
              <a:gd name="connsiteX3" fmla="*/ 1490730 w 1759318"/>
              <a:gd name="connsiteY3" fmla="*/ 113592 h 1550877"/>
              <a:gd name="connsiteX4" fmla="*/ 0 w 1759318"/>
              <a:gd name="connsiteY4" fmla="*/ 13301 h 15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9318" h="1550877">
                <a:moveTo>
                  <a:pt x="53116" y="1534243"/>
                </a:moveTo>
                <a:cubicBezTo>
                  <a:pt x="781571" y="1546755"/>
                  <a:pt x="1251752" y="1588434"/>
                  <a:pt x="1534379" y="1461801"/>
                </a:cubicBezTo>
                <a:cubicBezTo>
                  <a:pt x="1817006" y="1335168"/>
                  <a:pt x="1756153" y="999146"/>
                  <a:pt x="1748878" y="774445"/>
                </a:cubicBezTo>
                <a:cubicBezTo>
                  <a:pt x="1741603" y="549744"/>
                  <a:pt x="1782210" y="240449"/>
                  <a:pt x="1490730" y="113592"/>
                </a:cubicBezTo>
                <a:cubicBezTo>
                  <a:pt x="1199250" y="-13265"/>
                  <a:pt x="208722" y="-11547"/>
                  <a:pt x="0" y="13301"/>
                </a:cubicBezTo>
              </a:path>
            </a:pathLst>
          </a:custGeom>
          <a:noFill/>
          <a:ln w="53975">
            <a:solidFill>
              <a:srgbClr val="4D5D8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6068169" y="2157911"/>
            <a:ext cx="1003818" cy="26848"/>
          </a:xfrm>
          <a:prstGeom prst="straightConnector1">
            <a:avLst/>
          </a:prstGeom>
          <a:ln w="53975">
            <a:solidFill>
              <a:srgbClr val="4D5D81"/>
            </a:solidFill>
            <a:prstDash val="lgDash"/>
            <a:round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8" descr="https://static.tildacdn.com/tild6131-3162-4539-b639-653030366234/kisspng-computer-ico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51160"/>
            <a:ext cx="1186761" cy="105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Прямая соединительная линия 42"/>
          <p:cNvCxnSpPr/>
          <p:nvPr/>
        </p:nvCxnSpPr>
        <p:spPr>
          <a:xfrm>
            <a:off x="3423499" y="2171335"/>
            <a:ext cx="1800294" cy="3279"/>
          </a:xfrm>
          <a:prstGeom prst="line">
            <a:avLst/>
          </a:prstGeom>
          <a:ln w="53975">
            <a:solidFill>
              <a:srgbClr val="4D5D8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8" descr="https://static.tildacdn.com/tild6131-3162-4539-b639-653030366234/kisspng-computer-ico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771" y="1626540"/>
            <a:ext cx="1186761" cy="105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5819746" y="1538807"/>
            <a:ext cx="170458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sz="19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1600" dirty="0"/>
              <a:t>Учитель</a:t>
            </a:r>
          </a:p>
        </p:txBody>
      </p:sp>
      <p:sp>
        <p:nvSpPr>
          <p:cNvPr id="50" name="Google Shape;116;p18"/>
          <p:cNvSpPr/>
          <p:nvPr/>
        </p:nvSpPr>
        <p:spPr>
          <a:xfrm>
            <a:off x="-263572" y="97212"/>
            <a:ext cx="9499044" cy="9541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91440" bIns="9144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500" b="1" strike="noStrike" spc="-1" dirty="0">
                <a:solidFill>
                  <a:srgbClr val="1E2D40"/>
                </a:solidFill>
                <a:latin typeface="Jost"/>
                <a:ea typeface="Jost"/>
              </a:rPr>
              <a:t>Схема взаимодействия участников проекта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500" b="1" strike="noStrike" spc="-1" dirty="0">
                <a:solidFill>
                  <a:srgbClr val="1E2D40"/>
                </a:solidFill>
                <a:latin typeface="Jost"/>
                <a:ea typeface="Jost"/>
              </a:rPr>
              <a:t>«Код будущего»</a:t>
            </a:r>
            <a:endParaRPr lang="ru-RU" sz="2500" b="0" strike="noStrike" spc="-1" dirty="0">
              <a:latin typeface="Arial"/>
            </a:endParaRPr>
          </a:p>
        </p:txBody>
      </p:sp>
      <p:pic>
        <p:nvPicPr>
          <p:cNvPr id="60" name="object 10"/>
          <p:cNvPicPr/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22437" y="2333915"/>
            <a:ext cx="904240" cy="88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39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15816" y="483518"/>
            <a:ext cx="3624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spc="-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kod.budushchego@mail.ru</a:t>
            </a:r>
            <a:endParaRPr lang="ru-RU" sz="2400" u="sn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0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5;p21"/>
          <p:cNvSpPr/>
          <p:nvPr/>
        </p:nvSpPr>
        <p:spPr>
          <a:xfrm>
            <a:off x="133200" y="483518"/>
            <a:ext cx="8369640" cy="8617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solidFill>
                  <a:srgbClr val="1F4E79"/>
                </a:solidFill>
                <a:latin typeface="Jost"/>
                <a:ea typeface="Jost"/>
              </a:rPr>
              <a:t>Чтобы принять участие в проекте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pc="-1" dirty="0">
                <a:solidFill>
                  <a:schemeClr val="accent2">
                    <a:lumMod val="50000"/>
                  </a:schemeClr>
                </a:solidFill>
                <a:latin typeface="Jost"/>
                <a:ea typeface="Jost"/>
              </a:rPr>
              <a:t>образовательной организации </a:t>
            </a:r>
            <a:r>
              <a:rPr lang="ru-RU" sz="2200" b="1" strike="noStrike" spc="-1" dirty="0">
                <a:solidFill>
                  <a:srgbClr val="1F4E79"/>
                </a:solidFill>
                <a:latin typeface="Jost"/>
                <a:ea typeface="Jost"/>
              </a:rPr>
              <a:t>необходимо</a:t>
            </a:r>
            <a:endParaRPr lang="ru-RU" sz="2200" b="0" strike="noStrike" spc="-1" dirty="0">
              <a:solidFill>
                <a:srgbClr val="1F4E79"/>
              </a:solidFill>
              <a:latin typeface="Arial"/>
            </a:endParaRPr>
          </a:p>
        </p:txBody>
      </p:sp>
      <p:graphicFrame>
        <p:nvGraphicFramePr>
          <p:cNvPr id="9" name="Google Shape;146;p21"/>
          <p:cNvGraphicFramePr/>
          <p:nvPr>
            <p:extLst>
              <p:ext uri="{D42A27DB-BD31-4B8C-83A1-F6EECF244321}">
                <p14:modId xmlns:p14="http://schemas.microsoft.com/office/powerpoint/2010/main" val="3321099731"/>
              </p:ext>
            </p:extLst>
          </p:nvPr>
        </p:nvGraphicFramePr>
        <p:xfrm>
          <a:off x="774000" y="1614358"/>
          <a:ext cx="7088040" cy="282960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" sz="24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24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Информировать учеников школы о возможности бесплатного обучения на курсах</a:t>
                      </a:r>
                      <a:endParaRPr lang="ru-RU" sz="12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" sz="24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4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Определиться, кто будет вести уроки программирования: специалисты провайдера </a:t>
                      </a:r>
                      <a:r>
                        <a:rPr lang="ru-RU" sz="1200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ru-RU" sz="1200" b="1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онлайн</a:t>
                      </a:r>
                      <a:r>
                        <a:rPr lang="ru-RU" sz="1200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) </a:t>
                      </a:r>
                      <a:r>
                        <a:rPr lang="ru-RU" sz="12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или учителя вашей школы (все</a:t>
                      </a:r>
                      <a:r>
                        <a:rPr lang="ru-RU" sz="120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2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материалы уроков учителю будут предоставлены) </a:t>
                      </a:r>
                      <a:r>
                        <a:rPr lang="ru-RU" sz="1200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ru-RU" sz="1200" b="1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офлайн</a:t>
                      </a:r>
                      <a:r>
                        <a:rPr lang="ru-RU" sz="1200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ru-RU" sz="1200" b="0" i="1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2400" b="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Подписать сетевой договор об образовательных услугах с провайдером</a:t>
                      </a:r>
                      <a:r>
                        <a:rPr lang="ru-RU" sz="120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проекта</a:t>
                      </a:r>
                      <a:endParaRPr lang="ru-RU" sz="12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" sz="2400" b="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4</a:t>
                      </a:r>
                      <a:endParaRPr lang="ru-RU" sz="24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2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Предоставить для занятий компьютерные классы по согласованному расписанию, заниматься на площадке смогут ученики из разных школ</a:t>
                      </a:r>
                      <a:r>
                        <a:rPr lang="ru-RU" sz="1200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(</a:t>
                      </a:r>
                      <a:r>
                        <a:rPr lang="ru-RU" sz="1200" b="1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офлайн</a:t>
                      </a:r>
                      <a:r>
                        <a:rPr lang="ru-RU" sz="1200" i="1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ru-RU" sz="1200" b="0" i="1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099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C1D9EF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5;p21"/>
          <p:cNvSpPr/>
          <p:nvPr/>
        </p:nvSpPr>
        <p:spPr>
          <a:xfrm>
            <a:off x="133200" y="483518"/>
            <a:ext cx="8369640" cy="8617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solidFill>
                  <a:srgbClr val="1F4E79"/>
                </a:solidFill>
                <a:latin typeface="Jost"/>
                <a:ea typeface="Jost"/>
              </a:rPr>
              <a:t>Чтобы принять участие в проекте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pc="-1" dirty="0">
                <a:solidFill>
                  <a:schemeClr val="accent2">
                    <a:lumMod val="50000"/>
                  </a:schemeClr>
                </a:solidFill>
                <a:latin typeface="Jost"/>
                <a:ea typeface="Jost"/>
              </a:rPr>
              <a:t>учителю</a:t>
            </a:r>
            <a:r>
              <a:rPr lang="ru-RU" sz="2200" b="1" strike="noStrike" spc="-1" dirty="0">
                <a:solidFill>
                  <a:srgbClr val="1F4E79"/>
                </a:solidFill>
                <a:latin typeface="Jost"/>
                <a:ea typeface="Jost"/>
              </a:rPr>
              <a:t> необходимо</a:t>
            </a:r>
            <a:endParaRPr lang="ru-RU" sz="2200" b="0" strike="noStrike" spc="-1" dirty="0">
              <a:solidFill>
                <a:srgbClr val="1F4E79"/>
              </a:solidFill>
              <a:latin typeface="Arial"/>
            </a:endParaRPr>
          </a:p>
        </p:txBody>
      </p:sp>
      <p:graphicFrame>
        <p:nvGraphicFramePr>
          <p:cNvPr id="9" name="Google Shape;146;p21"/>
          <p:cNvGraphicFramePr/>
          <p:nvPr>
            <p:extLst>
              <p:ext uri="{D42A27DB-BD31-4B8C-83A1-F6EECF244321}">
                <p14:modId xmlns:p14="http://schemas.microsoft.com/office/powerpoint/2010/main" val="941946403"/>
              </p:ext>
            </p:extLst>
          </p:nvPr>
        </p:nvGraphicFramePr>
        <p:xfrm>
          <a:off x="774000" y="1491630"/>
          <a:ext cx="7398400" cy="201744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21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6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3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" sz="24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24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Добавиться в</a:t>
                      </a:r>
                      <a:r>
                        <a:rPr lang="ru-RU" sz="1200" b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 группы в Телеграмм</a:t>
                      </a:r>
                      <a:endParaRPr lang="ru-RU" sz="12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" sz="240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4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0" i="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Заполнить документацию (информация о педагоге, 2 согласия на обработку</a:t>
                      </a:r>
                      <a:r>
                        <a:rPr lang="ru-RU" sz="1200" b="0" i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 персональных данных), </a:t>
                      </a:r>
                      <a:r>
                        <a:rPr lang="en-US" sz="1200" b="0" i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Google-</a:t>
                      </a:r>
                      <a:r>
                        <a:rPr lang="ru-RU" sz="1200" b="0" i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форму, направить справки на детей (от 23.01.2023), которые подают заявки на обучение</a:t>
                      </a:r>
                      <a:endParaRPr lang="ru-RU" sz="1200" b="0" i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2400" b="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91080" marR="9108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0" strike="noStrike" spc="-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Получить</a:t>
                      </a:r>
                      <a:r>
                        <a:rPr lang="ru-RU" sz="1200" b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 логин и пароль на указанную в </a:t>
                      </a:r>
                      <a:r>
                        <a:rPr lang="en-US" sz="1200" b="0" i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Google-</a:t>
                      </a:r>
                      <a:r>
                        <a:rPr lang="ru-RU" sz="1200" b="0" i="0" strike="noStrike" spc="-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/>
                        </a:rPr>
                        <a:t>форме эл. почту после 1 февраля 2023 г.</a:t>
                      </a:r>
                      <a:endParaRPr lang="ru-RU" sz="1200" b="0" strike="noStrike" spc="-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91080" marR="910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908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Сайт (1)</Template>
  <TotalTime>380</TotalTime>
  <Words>776</Words>
  <Application>Microsoft Office PowerPoint</Application>
  <PresentationFormat>Экран (16:9)</PresentationFormat>
  <Paragraphs>112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Jost</vt:lpstr>
      <vt:lpstr>Jost ExtraBold</vt:lpstr>
      <vt:lpstr>Jost Light</vt:lpstr>
      <vt:lpstr>Times New Roman</vt:lpstr>
      <vt:lpstr>Tw Cen MT</vt:lpstr>
      <vt:lpstr>Контур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Арцишевская Анастасия</dc:creator>
  <cp:lastModifiedBy>Айрат Юсупов</cp:lastModifiedBy>
  <cp:revision>47</cp:revision>
  <dcterms:created xsi:type="dcterms:W3CDTF">2022-08-09T16:44:48Z</dcterms:created>
  <dcterms:modified xsi:type="dcterms:W3CDTF">2023-01-25T08:59:46Z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22</vt:i4>
  </property>
  <property fmtid="{D5CDD505-2E9C-101B-9397-08002B2CF9AE}" pid="3" name="PresentationFormat">
    <vt:lpwstr>Экран (16:9)</vt:lpwstr>
  </property>
  <property fmtid="{D5CDD505-2E9C-101B-9397-08002B2CF9AE}" pid="4" name="Slides">
    <vt:i4>22</vt:i4>
  </property>
</Properties>
</file>